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sldIdLst>
    <p:sldId id="342" r:id="rId5"/>
    <p:sldId id="354" r:id="rId6"/>
    <p:sldId id="355" r:id="rId7"/>
    <p:sldId id="356" r:id="rId8"/>
    <p:sldId id="357" r:id="rId9"/>
    <p:sldId id="358" r:id="rId10"/>
    <p:sldId id="359" r:id="rId11"/>
    <p:sldId id="389" r:id="rId12"/>
    <p:sldId id="361" r:id="rId13"/>
    <p:sldId id="362" r:id="rId14"/>
    <p:sldId id="366" r:id="rId15"/>
    <p:sldId id="363" r:id="rId16"/>
    <p:sldId id="364" r:id="rId17"/>
    <p:sldId id="383" r:id="rId18"/>
    <p:sldId id="384" r:id="rId19"/>
    <p:sldId id="373" r:id="rId20"/>
    <p:sldId id="390" r:id="rId21"/>
    <p:sldId id="365" r:id="rId22"/>
    <p:sldId id="388" r:id="rId23"/>
    <p:sldId id="392" r:id="rId24"/>
    <p:sldId id="393" r:id="rId25"/>
    <p:sldId id="368" r:id="rId26"/>
    <p:sldId id="391" r:id="rId27"/>
    <p:sldId id="386" r:id="rId28"/>
    <p:sldId id="387" r:id="rId29"/>
    <p:sldId id="385" r:id="rId30"/>
    <p:sldId id="374" r:id="rId31"/>
    <p:sldId id="375" r:id="rId32"/>
    <p:sldId id="376" r:id="rId33"/>
    <p:sldId id="377" r:id="rId34"/>
    <p:sldId id="378" r:id="rId35"/>
    <p:sldId id="379" r:id="rId36"/>
    <p:sldId id="380" r:id="rId37"/>
    <p:sldId id="381" r:id="rId38"/>
    <p:sldId id="382" r:id="rId39"/>
    <p:sldId id="369" r:id="rId40"/>
    <p:sldId id="370" r:id="rId41"/>
    <p:sldId id="371" r:id="rId42"/>
    <p:sldId id="372" r:id="rId43"/>
    <p:sldId id="35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B5C"/>
    <a:srgbClr val="9938AE"/>
    <a:srgbClr val="B639BA"/>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4" autoAdjust="0"/>
    <p:restoredTop sz="95646"/>
  </p:normalViewPr>
  <p:slideViewPr>
    <p:cSldViewPr snapToGrid="0" snapToObjects="1" showGuides="1">
      <p:cViewPr varScale="1">
        <p:scale>
          <a:sx n="81" d="100"/>
          <a:sy n="81" d="100"/>
        </p:scale>
        <p:origin x="624"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endra kumar" userId="f7868e17c77b9b85" providerId="LiveId" clId="{E3417739-E8F7-4EFA-B741-CF6084F00BDE}"/>
    <pc:docChg chg="modSld">
      <pc:chgData name="narendra kumar" userId="f7868e17c77b9b85" providerId="LiveId" clId="{E3417739-E8F7-4EFA-B741-CF6084F00BDE}" dt="2024-05-21T17:20:05.444" v="31" actId="20577"/>
      <pc:docMkLst>
        <pc:docMk/>
      </pc:docMkLst>
      <pc:sldChg chg="modSp mod">
        <pc:chgData name="narendra kumar" userId="f7868e17c77b9b85" providerId="LiveId" clId="{E3417739-E8F7-4EFA-B741-CF6084F00BDE}" dt="2024-05-21T17:20:05.444" v="31" actId="20577"/>
        <pc:sldMkLst>
          <pc:docMk/>
          <pc:sldMk cId="2498031464" sldId="342"/>
        </pc:sldMkLst>
        <pc:spChg chg="mod">
          <ac:chgData name="narendra kumar" userId="f7868e17c77b9b85" providerId="LiveId" clId="{E3417739-E8F7-4EFA-B741-CF6084F00BDE}" dt="2024-05-21T17:20:05.444" v="31" actId="20577"/>
          <ac:spMkLst>
            <pc:docMk/>
            <pc:sldMk cId="2498031464" sldId="342"/>
            <ac:spMk id="2" creationId="{997874EA-2F67-60CD-631F-5A787057F8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5/21/2024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2" y="2427111"/>
            <a:ext cx="12191999" cy="1912875"/>
          </a:xfrm>
          <a:prstGeom prst="rect">
            <a:avLst/>
          </a:prstGeom>
          <a:solidFill>
            <a:srgbClr val="B639BA">
              <a:alpha val="34000"/>
            </a:srgbClr>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0" y="2527163"/>
            <a:ext cx="12191998" cy="1812823"/>
          </a:xfrm>
        </p:spPr>
        <p:txBody>
          <a:bodyPr/>
          <a:lstStyle/>
          <a:p>
            <a:r>
              <a:rPr lang="en-US" sz="3000" b="1" spc="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ONLINE PHISHING URL DETECTION USING MACHINE LEARNING TECHNIQUES AND </a:t>
            </a:r>
            <a:r>
              <a:rPr lang="en-US" sz="3000" b="1" spc="0">
                <a:solidFill>
                  <a:schemeClr val="bg1"/>
                </a:solidFill>
                <a:latin typeface="Segoe UI Black" panose="020B0A02040204020203" pitchFamily="34" charset="0"/>
                <a:ea typeface="Segoe UI Black" panose="020B0A02040204020203" pitchFamily="34" charset="0"/>
                <a:cs typeface="Segoe UI" panose="020B0502040204020203" pitchFamily="34" charset="0"/>
              </a:rPr>
              <a:t>FLASK FRAMEWORK</a:t>
            </a:r>
            <a:endParaRPr lang="en-US" sz="3000" b="1" spc="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985386"/>
            <a:ext cx="11005566" cy="5148124"/>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1112010"/>
            <a:ext cx="8878824" cy="1069848"/>
          </a:xfrm>
        </p:spPr>
        <p:txBody>
          <a:bodyPr>
            <a:noAutofit/>
          </a:bodyPr>
          <a:lstStyle/>
          <a:p>
            <a:r>
              <a:rPr lang="en-US" sz="3800" b="1" spc="600" dirty="0">
                <a:ln w="28575">
                  <a:noFill/>
                  <a:prstDash val="solid"/>
                </a:ln>
                <a:solidFill>
                  <a:schemeClr val="bg1"/>
                </a:solidFill>
                <a:latin typeface="Tw Cen MT" panose="020B0602020104020603" pitchFamily="34" charset="77"/>
              </a:rPr>
              <a:t>DRAWBACKS OF EXISTING SYSTEM</a:t>
            </a:r>
            <a:endParaRPr lang="en-US" sz="3800"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1209822" y="2310583"/>
            <a:ext cx="9777046" cy="38651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As a list of blacklisted URLs is being used to detect the accuracy of predicting the correct results may be very low. There isn’t any standard list of URLs published by any standard organization. </a:t>
            </a:r>
          </a:p>
          <a:p>
            <a:pPr marL="342900" indent="-342900" algn="just">
              <a:lnSpc>
                <a:spcPct val="15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As a part of daily life, We may encounter many new URL’s which seems to be same as original ones and not present in the list. It is hard to differentiate such URL’s.</a:t>
            </a:r>
          </a:p>
        </p:txBody>
      </p:sp>
    </p:spTree>
    <p:extLst>
      <p:ext uri="{BB962C8B-B14F-4D97-AF65-F5344CB8AC3E}">
        <p14:creationId xmlns:p14="http://schemas.microsoft.com/office/powerpoint/2010/main" val="3825342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DDE8A-7760-ECCF-F537-83FEF4E1F96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E15C270-2899-BCD7-DC98-28DA97C432EA}"/>
              </a:ext>
            </a:extLst>
          </p:cNvPr>
          <p:cNvSpPr/>
          <p:nvPr/>
        </p:nvSpPr>
        <p:spPr>
          <a:xfrm>
            <a:off x="593218" y="793102"/>
            <a:ext cx="11005566" cy="5340408"/>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EADFA60-5F0A-8C38-EC7A-50BD639CB8EF}"/>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E7DD6467-B59E-DE5B-D4A2-424B0FA020A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19AEBD9-AC6A-7F2C-68EE-7AA242AC1AB9}"/>
              </a:ext>
            </a:extLst>
          </p:cNvPr>
          <p:cNvSpPr>
            <a:spLocks noGrp="1"/>
          </p:cNvSpPr>
          <p:nvPr>
            <p:ph type="title"/>
          </p:nvPr>
        </p:nvSpPr>
        <p:spPr>
          <a:xfrm>
            <a:off x="1520447" y="831574"/>
            <a:ext cx="8878824" cy="787430"/>
          </a:xfrm>
        </p:spPr>
        <p:txBody>
          <a:bodyPr>
            <a:noAutofit/>
          </a:bodyPr>
          <a:lstStyle/>
          <a:p>
            <a:r>
              <a:rPr lang="en-US" sz="3800" b="1" spc="600" dirty="0">
                <a:ln w="28575">
                  <a:noFill/>
                  <a:prstDash val="solid"/>
                </a:ln>
                <a:solidFill>
                  <a:schemeClr val="bg1"/>
                </a:solidFill>
                <a:latin typeface="Tw Cen MT" panose="020B0602020104020603" pitchFamily="34" charset="77"/>
              </a:rPr>
              <a:t>REQUIREMENT SPECIFICATION</a:t>
            </a:r>
            <a:endParaRPr lang="en-US" sz="3800" dirty="0"/>
          </a:p>
        </p:txBody>
      </p:sp>
      <p:sp>
        <p:nvSpPr>
          <p:cNvPr id="7" name="Content Placeholder 2">
            <a:extLst>
              <a:ext uri="{FF2B5EF4-FFF2-40B4-BE49-F238E27FC236}">
                <a16:creationId xmlns:a16="http://schemas.microsoft.com/office/drawing/2014/main" id="{598F026C-47E5-E8DC-826F-E2AE18405DAE}"/>
              </a:ext>
            </a:extLst>
          </p:cNvPr>
          <p:cNvSpPr txBox="1">
            <a:spLocks/>
          </p:cNvSpPr>
          <p:nvPr/>
        </p:nvSpPr>
        <p:spPr>
          <a:xfrm>
            <a:off x="1207477" y="1619004"/>
            <a:ext cx="9777046" cy="42722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buClr>
                <a:schemeClr val="accent6"/>
              </a:buClr>
            </a:pPr>
            <a:r>
              <a:rPr lang="en-US" sz="2000" b="1" spc="0" dirty="0">
                <a:latin typeface="Segoe UI Light" panose="020B0502040204020203" pitchFamily="34" charset="0"/>
                <a:cs typeface="Segoe UI Light" panose="020B0502040204020203" pitchFamily="34" charset="0"/>
              </a:rPr>
              <a:t>Technologies Used:</a:t>
            </a:r>
          </a:p>
          <a:p>
            <a:pPr marL="342900" indent="-342900" algn="just">
              <a:lnSpc>
                <a:spcPct val="100000"/>
              </a:lnSpc>
              <a:buClr>
                <a:schemeClr val="accent6"/>
              </a:buClr>
              <a:buFont typeface="Arial" panose="020B0604020202020204" pitchFamily="34" charset="0"/>
              <a:buChar char="•"/>
            </a:pPr>
            <a:r>
              <a:rPr lang="en-US" sz="2000" spc="0" dirty="0">
                <a:latin typeface="Segoe UI Light" panose="020B0502040204020203" pitchFamily="34" charset="0"/>
                <a:cs typeface="Segoe UI Light" panose="020B0502040204020203" pitchFamily="34" charset="0"/>
              </a:rPr>
              <a:t>Machine Learning</a:t>
            </a:r>
          </a:p>
          <a:p>
            <a:pPr marL="342900" indent="-342900" algn="just">
              <a:lnSpc>
                <a:spcPct val="100000"/>
              </a:lnSpc>
              <a:buClr>
                <a:schemeClr val="accent6"/>
              </a:buClr>
              <a:buFont typeface="Arial" panose="020B0604020202020204" pitchFamily="34" charset="0"/>
              <a:buChar char="•"/>
            </a:pPr>
            <a:r>
              <a:rPr lang="en-US" sz="2000" spc="0" dirty="0">
                <a:latin typeface="Segoe UI Light" panose="020B0502040204020203" pitchFamily="34" charset="0"/>
                <a:cs typeface="Segoe UI Light" panose="020B0502040204020203" pitchFamily="34" charset="0"/>
              </a:rPr>
              <a:t>Flask</a:t>
            </a:r>
          </a:p>
          <a:p>
            <a:pPr algn="just">
              <a:lnSpc>
                <a:spcPct val="100000"/>
              </a:lnSpc>
              <a:buClr>
                <a:schemeClr val="accent6"/>
              </a:buClr>
            </a:pPr>
            <a:r>
              <a:rPr lang="en-US" sz="2000" b="1" spc="0" dirty="0">
                <a:latin typeface="Segoe UI Light" panose="020B0502040204020203" pitchFamily="34" charset="0"/>
                <a:cs typeface="Segoe UI Light" panose="020B0502040204020203" pitchFamily="34" charset="0"/>
              </a:rPr>
              <a:t>Software Requirements:</a:t>
            </a:r>
          </a:p>
          <a:p>
            <a:pPr marL="342900" indent="-342900" algn="just">
              <a:lnSpc>
                <a:spcPct val="100000"/>
              </a:lnSpc>
              <a:buClr>
                <a:schemeClr val="accent6"/>
              </a:buClr>
              <a:buFont typeface="Arial" panose="020B0604020202020204" pitchFamily="34" charset="0"/>
              <a:buChar char="•"/>
            </a:pPr>
            <a:r>
              <a:rPr lang="en-US" sz="2000" spc="0" dirty="0">
                <a:latin typeface="Segoe UI Light" panose="020B0502040204020203" pitchFamily="34" charset="0"/>
                <a:cs typeface="Segoe UI Light" panose="020B0502040204020203" pitchFamily="34" charset="0"/>
              </a:rPr>
              <a:t>OS: Windows 11</a:t>
            </a:r>
          </a:p>
          <a:p>
            <a:pPr marL="342900" indent="-342900" algn="just">
              <a:lnSpc>
                <a:spcPct val="100000"/>
              </a:lnSpc>
              <a:buClr>
                <a:schemeClr val="accent6"/>
              </a:buClr>
              <a:buFont typeface="Arial" panose="020B0604020202020204" pitchFamily="34" charset="0"/>
              <a:buChar char="•"/>
            </a:pPr>
            <a:r>
              <a:rPr lang="en-US" sz="2000" spc="0" dirty="0">
                <a:latin typeface="Segoe UI Light" panose="020B0502040204020203" pitchFamily="34" charset="0"/>
                <a:cs typeface="Segoe UI Light" panose="020B0502040204020203" pitchFamily="34" charset="0"/>
              </a:rPr>
              <a:t>Languages: Python</a:t>
            </a:r>
          </a:p>
          <a:p>
            <a:pPr marL="342900" indent="-342900" algn="just">
              <a:lnSpc>
                <a:spcPct val="100000"/>
              </a:lnSpc>
              <a:buClr>
                <a:schemeClr val="accent6"/>
              </a:buClr>
              <a:buFont typeface="Arial" panose="020B0604020202020204" pitchFamily="34" charset="0"/>
              <a:buChar char="•"/>
            </a:pPr>
            <a:r>
              <a:rPr lang="en-US" sz="2000" spc="0" dirty="0">
                <a:latin typeface="Segoe UI Light" panose="020B0502040204020203" pitchFamily="34" charset="0"/>
                <a:cs typeface="Segoe UI Light" panose="020B0502040204020203" pitchFamily="34" charset="0"/>
              </a:rPr>
              <a:t>VSCode</a:t>
            </a:r>
          </a:p>
          <a:p>
            <a:pPr algn="just">
              <a:lnSpc>
                <a:spcPct val="100000"/>
              </a:lnSpc>
              <a:buClr>
                <a:schemeClr val="accent6"/>
              </a:buClr>
            </a:pPr>
            <a:r>
              <a:rPr lang="en-US" sz="2000" b="1" spc="0" dirty="0">
                <a:latin typeface="Segoe UI Light" panose="020B0502040204020203" pitchFamily="34" charset="0"/>
                <a:cs typeface="Segoe UI Light" panose="020B0502040204020203" pitchFamily="34" charset="0"/>
              </a:rPr>
              <a:t>Hardware Requirements:</a:t>
            </a:r>
          </a:p>
          <a:p>
            <a:pPr marL="342900" indent="-342900" algn="just">
              <a:lnSpc>
                <a:spcPct val="100000"/>
              </a:lnSpc>
              <a:buClr>
                <a:schemeClr val="accent6"/>
              </a:buClr>
              <a:buFont typeface="Arial" panose="020B0604020202020204" pitchFamily="34" charset="0"/>
              <a:buChar char="•"/>
            </a:pPr>
            <a:r>
              <a:rPr lang="en-US" sz="2000" spc="0" dirty="0">
                <a:latin typeface="Segoe UI Light" panose="020B0502040204020203" pitchFamily="34" charset="0"/>
                <a:cs typeface="Segoe UI Light" panose="020B0502040204020203" pitchFamily="34" charset="0"/>
              </a:rPr>
              <a:t>System: Intel Core i5 2.42 GHz</a:t>
            </a:r>
          </a:p>
          <a:p>
            <a:pPr marL="342900" indent="-342900" algn="just">
              <a:lnSpc>
                <a:spcPct val="100000"/>
              </a:lnSpc>
              <a:buClr>
                <a:schemeClr val="accent6"/>
              </a:buClr>
              <a:buFont typeface="Arial" panose="020B0604020202020204" pitchFamily="34" charset="0"/>
              <a:buChar char="•"/>
            </a:pPr>
            <a:r>
              <a:rPr lang="en-US" sz="2000" spc="0" dirty="0">
                <a:latin typeface="Segoe UI Light" panose="020B0502040204020203" pitchFamily="34" charset="0"/>
                <a:cs typeface="Segoe UI Light" panose="020B0502040204020203" pitchFamily="34" charset="0"/>
              </a:rPr>
              <a:t>RAM</a:t>
            </a:r>
            <a:r>
              <a:rPr lang="en-US" sz="2000" spc="0">
                <a:latin typeface="Segoe UI Light" panose="020B0502040204020203" pitchFamily="34" charset="0"/>
                <a:cs typeface="Segoe UI Light" panose="020B0502040204020203" pitchFamily="34" charset="0"/>
              </a:rPr>
              <a:t>: 4GB</a:t>
            </a:r>
            <a:endParaRPr lang="en-US" sz="2000"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3994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302689"/>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PROPOSED SYSTEM</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633206"/>
            <a:ext cx="10722483" cy="46614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r>
              <a:rPr lang="en-US" sz="2000" spc="0" dirty="0">
                <a:latin typeface="Segoe UI Light" panose="020B0502040204020203" pitchFamily="34" charset="0"/>
                <a:cs typeface="Segoe UI Light" panose="020B0502040204020203" pitchFamily="34" charset="0"/>
              </a:rPr>
              <a:t>As part of our project, we are implementing a new framework to detect these phished websites using Machine Learning Algorithms. As we aren’t using any list of URLs, this can be used to detect any new URL that the user encounters. We use URL features as parameters to the model. There are 7 features that are being considered as major decision parameters among 29 URL features. Using these 7 features an ML model is made to meet the challenges in existing system.</a:t>
            </a:r>
          </a:p>
          <a:p>
            <a:pPr algn="just">
              <a:lnSpc>
                <a:spcPct val="150000"/>
              </a:lnSpc>
              <a:buClr>
                <a:schemeClr val="accent6"/>
              </a:buClr>
            </a:pPr>
            <a:r>
              <a:rPr lang="en-US" sz="2000" spc="0" dirty="0">
                <a:latin typeface="Segoe UI Light" panose="020B0502040204020203" pitchFamily="34" charset="0"/>
                <a:cs typeface="Segoe UI Light" panose="020B0502040204020203" pitchFamily="34" charset="0"/>
              </a:rPr>
              <a:t>To implement the following proposed system, we have used Gradient boost classification algorithm to classify the given features and predict the phishing percentage of the URL that is provided as the input. </a:t>
            </a:r>
          </a:p>
        </p:txBody>
      </p:sp>
    </p:spTree>
    <p:extLst>
      <p:ext uri="{BB962C8B-B14F-4D97-AF65-F5344CB8AC3E}">
        <p14:creationId xmlns:p14="http://schemas.microsoft.com/office/powerpoint/2010/main" val="136633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83887" y="704216"/>
            <a:ext cx="11005566" cy="5302689"/>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760931"/>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GRADIENT BOOST CLASSIFIER</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635789"/>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Gradient Boosting Classifier is a machine learning algorithm that belongs to the class of ensemble methods. It is used for classification tasks and works by combining multiple weak classifiers into a strong classifier. This algorithm works by iteratively adding new decision trees to the model, where each new tree tries to correct the errors of the previous tree. The algorithm starts by training an initial weak classifier on the data. Then, it calculates the residuals (difference between the predicted and actual values) of the weak classifier and fits a new weak classifier on the residuals. The process is repeated for a specified number of iterations or until the residuals are small enough. </a:t>
            </a:r>
          </a:p>
        </p:txBody>
      </p:sp>
    </p:spTree>
    <p:extLst>
      <p:ext uri="{BB962C8B-B14F-4D97-AF65-F5344CB8AC3E}">
        <p14:creationId xmlns:p14="http://schemas.microsoft.com/office/powerpoint/2010/main" val="3682301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563358"/>
            <a:ext cx="11005566" cy="5921418"/>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088128" y="686518"/>
            <a:ext cx="3791782" cy="658952"/>
          </a:xfrm>
        </p:spPr>
        <p:txBody>
          <a:bodyPr>
            <a:normAutofit/>
          </a:bodyPr>
          <a:lstStyle/>
          <a:p>
            <a:r>
              <a:rPr lang="en-US" sz="4000" b="1" spc="600" dirty="0">
                <a:ln w="28575">
                  <a:noFill/>
                  <a:prstDash val="solid"/>
                </a:ln>
                <a:solidFill>
                  <a:schemeClr val="bg1"/>
                </a:solidFill>
                <a:latin typeface="Tw Cen MT" panose="020B0602020104020603" pitchFamily="34" charset="77"/>
              </a:rPr>
              <a:t>ALGORITHM</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821094" y="1242834"/>
            <a:ext cx="10618430" cy="50518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chemeClr val="accent6"/>
              </a:buClr>
            </a:pPr>
            <a:r>
              <a:rPr lang="en-US" sz="2000" b="1" spc="0" dirty="0">
                <a:latin typeface="Segoe UI Light" panose="020B0502040204020203" pitchFamily="34" charset="0"/>
                <a:cs typeface="Segoe UI Light" panose="020B0502040204020203" pitchFamily="34" charset="0"/>
              </a:rPr>
              <a:t>Input</a:t>
            </a:r>
            <a:r>
              <a:rPr lang="en-US" sz="2000" spc="0" dirty="0">
                <a:latin typeface="Segoe UI Light" panose="020B0502040204020203" pitchFamily="34" charset="0"/>
                <a:cs typeface="Segoe UI Light" panose="020B0502040204020203" pitchFamily="34" charset="0"/>
              </a:rPr>
              <a:t>: Training data in the form of URLs. </a:t>
            </a:r>
            <a:br>
              <a:rPr lang="en-US" sz="2000" spc="0" dirty="0">
                <a:latin typeface="Segoe UI Light" panose="020B0502040204020203" pitchFamily="34" charset="0"/>
                <a:cs typeface="Segoe UI Light" panose="020B0502040204020203" pitchFamily="34" charset="0"/>
              </a:rPr>
            </a:br>
            <a:r>
              <a:rPr lang="en-US" sz="2000" b="1" spc="0" dirty="0">
                <a:latin typeface="Segoe UI Light" panose="020B0502040204020203" pitchFamily="34" charset="0"/>
                <a:cs typeface="Segoe UI Light" panose="020B0502040204020203" pitchFamily="34" charset="0"/>
              </a:rPr>
              <a:t>Output</a:t>
            </a:r>
            <a:r>
              <a:rPr lang="en-US" sz="2000" spc="0" dirty="0">
                <a:latin typeface="Segoe UI Light" panose="020B0502040204020203" pitchFamily="34" charset="0"/>
                <a:cs typeface="Segoe UI Light" panose="020B0502040204020203" pitchFamily="34" charset="0"/>
              </a:rPr>
              <a:t>: Phishing or Legitimate. </a:t>
            </a:r>
            <a:br>
              <a:rPr lang="en-US" sz="2000" spc="0" dirty="0">
                <a:latin typeface="Segoe UI Light" panose="020B0502040204020203" pitchFamily="34" charset="0"/>
                <a:cs typeface="Segoe UI Light" panose="020B0502040204020203" pitchFamily="34" charset="0"/>
              </a:rPr>
            </a:br>
            <a:r>
              <a:rPr lang="en-US" sz="2000" b="1" spc="0" dirty="0">
                <a:latin typeface="Segoe UI Light" panose="020B0502040204020203" pitchFamily="34" charset="0"/>
                <a:cs typeface="Segoe UI Light" panose="020B0502040204020203" pitchFamily="34" charset="0"/>
              </a:rPr>
              <a:t>Step 1</a:t>
            </a:r>
            <a:r>
              <a:rPr lang="en-US" sz="2000" spc="0" dirty="0">
                <a:latin typeface="Segoe UI Light" panose="020B0502040204020203" pitchFamily="34" charset="0"/>
                <a:cs typeface="Segoe UI Light" panose="020B0502040204020203" pitchFamily="34" charset="0"/>
              </a:rPr>
              <a:t>: Collected the dataset which contains the information about both phishing and legitimate </a:t>
            </a:r>
            <a:br>
              <a:rPr lang="en-US" sz="2000" spc="0" dirty="0">
                <a:latin typeface="Segoe UI Light" panose="020B0502040204020203" pitchFamily="34" charset="0"/>
                <a:cs typeface="Segoe UI Light" panose="020B0502040204020203" pitchFamily="34" charset="0"/>
              </a:rPr>
            </a:br>
            <a:r>
              <a:rPr lang="en-US" sz="2000" spc="0" dirty="0">
                <a:latin typeface="Segoe UI Light" panose="020B0502040204020203" pitchFamily="34" charset="0"/>
                <a:cs typeface="Segoe UI Light" panose="020B0502040204020203" pitchFamily="34" charset="0"/>
              </a:rPr>
              <a:t>           websites along with extracted features. </a:t>
            </a:r>
            <a:br>
              <a:rPr lang="en-US" sz="2000" spc="0" dirty="0">
                <a:latin typeface="Segoe UI Light" panose="020B0502040204020203" pitchFamily="34" charset="0"/>
                <a:cs typeface="Segoe UI Light" panose="020B0502040204020203" pitchFamily="34" charset="0"/>
              </a:rPr>
            </a:br>
            <a:r>
              <a:rPr lang="en-US" sz="2000" b="1" spc="0" dirty="0">
                <a:latin typeface="Segoe UI Light" panose="020B0502040204020203" pitchFamily="34" charset="0"/>
                <a:cs typeface="Segoe UI Light" panose="020B0502040204020203" pitchFamily="34" charset="0"/>
              </a:rPr>
              <a:t>Step 2</a:t>
            </a:r>
            <a:r>
              <a:rPr lang="en-US" sz="2000" spc="0" dirty="0">
                <a:latin typeface="Segoe UI Light" panose="020B0502040204020203" pitchFamily="34" charset="0"/>
                <a:cs typeface="Segoe UI Light" panose="020B0502040204020203" pitchFamily="34" charset="0"/>
              </a:rPr>
              <a:t>: The data is analyzed and preprocessed.</a:t>
            </a:r>
            <a:br>
              <a:rPr lang="en-US" sz="2000" spc="0" dirty="0">
                <a:latin typeface="Segoe UI Light" panose="020B0502040204020203" pitchFamily="34" charset="0"/>
                <a:cs typeface="Segoe UI Light" panose="020B0502040204020203" pitchFamily="34" charset="0"/>
              </a:rPr>
            </a:br>
            <a:r>
              <a:rPr lang="en-US" sz="2000" b="1" spc="0" dirty="0">
                <a:latin typeface="Segoe UI Light" panose="020B0502040204020203" pitchFamily="34" charset="0"/>
                <a:cs typeface="Segoe UI Light" panose="020B0502040204020203" pitchFamily="34" charset="0"/>
              </a:rPr>
              <a:t>Step 3</a:t>
            </a:r>
            <a:r>
              <a:rPr lang="en-US" sz="2000" spc="0" dirty="0">
                <a:latin typeface="Segoe UI Light" panose="020B0502040204020203" pitchFamily="34" charset="0"/>
                <a:cs typeface="Segoe UI Light" panose="020B0502040204020203" pitchFamily="34" charset="0"/>
              </a:rPr>
              <a:t>: Features are selected from the dataset based on correlation and are used for training and </a:t>
            </a:r>
            <a:br>
              <a:rPr lang="en-US" sz="2000" spc="0" dirty="0">
                <a:latin typeface="Segoe UI Light" panose="020B0502040204020203" pitchFamily="34" charset="0"/>
                <a:cs typeface="Segoe UI Light" panose="020B0502040204020203" pitchFamily="34" charset="0"/>
              </a:rPr>
            </a:br>
            <a:r>
              <a:rPr lang="en-US" sz="2000" spc="0" dirty="0">
                <a:latin typeface="Segoe UI Light" panose="020B0502040204020203" pitchFamily="34" charset="0"/>
                <a:cs typeface="Segoe UI Light" panose="020B0502040204020203" pitchFamily="34" charset="0"/>
              </a:rPr>
              <a:t>            testing the model.</a:t>
            </a:r>
            <a:br>
              <a:rPr lang="en-US" sz="2000" spc="0" dirty="0">
                <a:latin typeface="Segoe UI Light" panose="020B0502040204020203" pitchFamily="34" charset="0"/>
                <a:cs typeface="Segoe UI Light" panose="020B0502040204020203" pitchFamily="34" charset="0"/>
              </a:rPr>
            </a:br>
            <a:r>
              <a:rPr lang="en-US" sz="2000" b="1" spc="0" dirty="0">
                <a:latin typeface="Segoe UI Light" panose="020B0502040204020203" pitchFamily="34" charset="0"/>
                <a:cs typeface="Segoe UI Light" panose="020B0502040204020203" pitchFamily="34" charset="0"/>
              </a:rPr>
              <a:t>Step 4</a:t>
            </a:r>
            <a:r>
              <a:rPr lang="en-US" sz="2000" spc="0" dirty="0">
                <a:latin typeface="Segoe UI Light" panose="020B0502040204020203" pitchFamily="34" charset="0"/>
                <a:cs typeface="Segoe UI Light" panose="020B0502040204020203" pitchFamily="34" charset="0"/>
              </a:rPr>
              <a:t>: Training the classifier using the training data and produces a forecast result from each </a:t>
            </a:r>
            <a:br>
              <a:rPr lang="en-US" sz="2000" spc="0" dirty="0">
                <a:latin typeface="Segoe UI Light" panose="020B0502040204020203" pitchFamily="34" charset="0"/>
                <a:cs typeface="Segoe UI Light" panose="020B0502040204020203" pitchFamily="34" charset="0"/>
              </a:rPr>
            </a:br>
            <a:r>
              <a:rPr lang="en-US" sz="2000" spc="0" dirty="0">
                <a:latin typeface="Segoe UI Light" panose="020B0502040204020203" pitchFamily="34" charset="0"/>
                <a:cs typeface="Segoe UI Light" panose="020B0502040204020203" pitchFamily="34" charset="0"/>
              </a:rPr>
              <a:t>             decision of the sample.</a:t>
            </a:r>
            <a:br>
              <a:rPr lang="en-US" sz="2000" spc="0" dirty="0">
                <a:latin typeface="Segoe UI Light" panose="020B0502040204020203" pitchFamily="34" charset="0"/>
                <a:cs typeface="Segoe UI Light" panose="020B0502040204020203" pitchFamily="34" charset="0"/>
              </a:rPr>
            </a:br>
            <a:r>
              <a:rPr lang="en-US" sz="2000" b="1" spc="0" dirty="0">
                <a:latin typeface="Segoe UI Light" panose="020B0502040204020203" pitchFamily="34" charset="0"/>
                <a:cs typeface="Segoe UI Light" panose="020B0502040204020203" pitchFamily="34" charset="0"/>
              </a:rPr>
              <a:t>Step 5</a:t>
            </a:r>
            <a:r>
              <a:rPr lang="en-US" sz="2000" spc="0" dirty="0">
                <a:latin typeface="Segoe UI Light" panose="020B0502040204020203" pitchFamily="34" charset="0"/>
                <a:cs typeface="Segoe UI Light" panose="020B0502040204020203" pitchFamily="34" charset="0"/>
              </a:rPr>
              <a:t>: Make predictions using the testing data. </a:t>
            </a:r>
            <a:br>
              <a:rPr lang="en-US" sz="2000" spc="0" dirty="0">
                <a:latin typeface="Segoe UI Light" panose="020B0502040204020203" pitchFamily="34" charset="0"/>
                <a:cs typeface="Segoe UI Light" panose="020B0502040204020203" pitchFamily="34" charset="0"/>
              </a:rPr>
            </a:br>
            <a:r>
              <a:rPr lang="en-US" sz="2000" b="1" spc="0" dirty="0">
                <a:latin typeface="Segoe UI Light" panose="020B0502040204020203" pitchFamily="34" charset="0"/>
                <a:cs typeface="Segoe UI Light" panose="020B0502040204020203" pitchFamily="34" charset="0"/>
              </a:rPr>
              <a:t>Step 6</a:t>
            </a:r>
            <a:r>
              <a:rPr lang="en-US" sz="2000" spc="0" dirty="0">
                <a:latin typeface="Segoe UI Light" panose="020B0502040204020203" pitchFamily="34" charset="0"/>
                <a:cs typeface="Segoe UI Light" panose="020B0502040204020203" pitchFamily="34" charset="0"/>
              </a:rPr>
              <a:t>: Evaluated the accuracy and other metrics for the predicted model.</a:t>
            </a:r>
          </a:p>
        </p:txBody>
      </p:sp>
    </p:spTree>
    <p:extLst>
      <p:ext uri="{BB962C8B-B14F-4D97-AF65-F5344CB8AC3E}">
        <p14:creationId xmlns:p14="http://schemas.microsoft.com/office/powerpoint/2010/main" val="1678934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08740E-0F90-1B5D-E7EB-D6C6D27E6F42}"/>
              </a:ext>
            </a:extLst>
          </p:cNvPr>
          <p:cNvSpPr/>
          <p:nvPr/>
        </p:nvSpPr>
        <p:spPr>
          <a:xfrm>
            <a:off x="583887" y="615820"/>
            <a:ext cx="11005566" cy="5962262"/>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F7557EB-3EAF-1F2C-2791-35FB74E04660}"/>
              </a:ext>
            </a:extLst>
          </p:cNvPr>
          <p:cNvSpPr/>
          <p:nvPr/>
        </p:nvSpPr>
        <p:spPr>
          <a:xfrm>
            <a:off x="1788142" y="1973510"/>
            <a:ext cx="8014804" cy="3702244"/>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470262"/>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GRADIENT BOOST CLASSIFIER</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635789"/>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1028" name="Picture 4" descr="Gradient Boosting tree">
            <a:extLst>
              <a:ext uri="{FF2B5EF4-FFF2-40B4-BE49-F238E27FC236}">
                <a16:creationId xmlns:a16="http://schemas.microsoft.com/office/drawing/2014/main" id="{61BF40A0-D017-2FA4-33FA-A56DDF7A71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033" y="1530558"/>
            <a:ext cx="8878825" cy="4891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6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83887" y="704216"/>
            <a:ext cx="11005566" cy="5302689"/>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733325"/>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DATASET DESCRIPTION</a:t>
            </a:r>
            <a:endParaRPr lang="en-US" dirty="0"/>
          </a:p>
        </p:txBody>
      </p:sp>
      <p:pic>
        <p:nvPicPr>
          <p:cNvPr id="3" name="Picture 2">
            <a:extLst>
              <a:ext uri="{FF2B5EF4-FFF2-40B4-BE49-F238E27FC236}">
                <a16:creationId xmlns:a16="http://schemas.microsoft.com/office/drawing/2014/main" id="{2C872E33-F1F4-41DD-83AD-CABBB4BFFACE}"/>
              </a:ext>
            </a:extLst>
          </p:cNvPr>
          <p:cNvPicPr>
            <a:picLocks noChangeAspect="1"/>
          </p:cNvPicPr>
          <p:nvPr/>
        </p:nvPicPr>
        <p:blipFill rotWithShape="1">
          <a:blip r:embed="rId4"/>
          <a:srcRect t="15484"/>
          <a:stretch/>
        </p:blipFill>
        <p:spPr>
          <a:xfrm>
            <a:off x="2109426" y="1832282"/>
            <a:ext cx="7713306" cy="3666930"/>
          </a:xfrm>
          <a:prstGeom prst="rect">
            <a:avLst/>
          </a:prstGeom>
        </p:spPr>
      </p:pic>
    </p:spTree>
    <p:extLst>
      <p:ext uri="{BB962C8B-B14F-4D97-AF65-F5344CB8AC3E}">
        <p14:creationId xmlns:p14="http://schemas.microsoft.com/office/powerpoint/2010/main" val="154664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1077438"/>
            <a:ext cx="11005566" cy="4903482"/>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1365800"/>
            <a:ext cx="8878824" cy="1069848"/>
          </a:xfrm>
        </p:spPr>
        <p:txBody>
          <a:bodyPr>
            <a:normAutofit fontScale="90000"/>
          </a:bodyPr>
          <a:lstStyle/>
          <a:p>
            <a:r>
              <a:rPr lang="en-US" sz="4000" b="1" spc="600" dirty="0">
                <a:ln w="28575">
                  <a:noFill/>
                  <a:prstDash val="solid"/>
                </a:ln>
                <a:solidFill>
                  <a:schemeClr val="bg1"/>
                </a:solidFill>
                <a:latin typeface="Tw Cen MT" panose="020B0602020104020603" pitchFamily="34" charset="77"/>
              </a:rPr>
              <a:t>ADVANTAGES OF PROPOSED SYSTEM</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CADFB4BD-78E6-EBB6-8CBA-44D5B0AB2954}"/>
              </a:ext>
            </a:extLst>
          </p:cNvPr>
          <p:cNvSpPr txBox="1">
            <a:spLocks/>
          </p:cNvSpPr>
          <p:nvPr/>
        </p:nvSpPr>
        <p:spPr>
          <a:xfrm>
            <a:off x="717041" y="2578180"/>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just">
              <a:lnSpc>
                <a:spcPct val="107000"/>
              </a:lnSpc>
              <a:buFont typeface="Calibri" panose="020F0502020204030204" pitchFamily="34" charset="0"/>
              <a:buChar char="-"/>
            </a:pPr>
            <a:r>
              <a:rPr lang="en-US" sz="2000" kern="100" spc="0" dirty="0">
                <a:effectLst/>
                <a:latin typeface="Segoe UI Light" panose="020B0502040204020203" pitchFamily="34" charset="0"/>
                <a:ea typeface="Calibri" panose="020F0502020204030204" pitchFamily="34" charset="0"/>
                <a:cs typeface="Segoe UI Light" panose="020B0502040204020203" pitchFamily="34" charset="0"/>
              </a:rPr>
              <a:t>It is known for its prediction speed and accuracy</a:t>
            </a:r>
            <a:endParaRPr lang="en-IN" sz="2000" kern="100" spc="0" dirty="0">
              <a:effectLst/>
              <a:latin typeface="Segoe UI Light" panose="020B0502040204020203" pitchFamily="34" charset="0"/>
              <a:ea typeface="Calibri" panose="020F0502020204030204" pitchFamily="34" charset="0"/>
              <a:cs typeface="Segoe UI Light" panose="020B0502040204020203" pitchFamily="34" charset="0"/>
            </a:endParaRPr>
          </a:p>
          <a:p>
            <a:pPr marL="342900" lvl="0" indent="-342900" algn="just">
              <a:lnSpc>
                <a:spcPct val="107000"/>
              </a:lnSpc>
              <a:buFont typeface="Calibri" panose="020F0502020204030204" pitchFamily="34" charset="0"/>
              <a:buChar char="-"/>
            </a:pPr>
            <a:r>
              <a:rPr lang="en-US" sz="2000" kern="100" spc="0" dirty="0">
                <a:effectLst/>
                <a:latin typeface="Segoe UI Light" panose="020B0502040204020203" pitchFamily="34" charset="0"/>
                <a:ea typeface="Calibri" panose="020F0502020204030204" pitchFamily="34" charset="0"/>
                <a:cs typeface="Segoe UI Light" panose="020B0502040204020203" pitchFamily="34" charset="0"/>
              </a:rPr>
              <a:t>Works well with large and complex datasets</a:t>
            </a:r>
            <a:endParaRPr lang="en-IN" sz="2000" kern="100" spc="0" dirty="0">
              <a:effectLst/>
              <a:latin typeface="Segoe UI Light" panose="020B0502040204020203" pitchFamily="34" charset="0"/>
              <a:ea typeface="Calibri" panose="020F0502020204030204" pitchFamily="34" charset="0"/>
              <a:cs typeface="Segoe UI Light" panose="020B0502040204020203" pitchFamily="34" charset="0"/>
            </a:endParaRPr>
          </a:p>
          <a:p>
            <a:pPr marL="342900" lvl="0" indent="-342900" algn="just">
              <a:lnSpc>
                <a:spcPct val="107000"/>
              </a:lnSpc>
              <a:buFont typeface="Calibri" panose="020F0502020204030204" pitchFamily="34" charset="0"/>
              <a:buChar char="-"/>
            </a:pPr>
            <a:r>
              <a:rPr lang="en-US" sz="2000" kern="100" spc="0" dirty="0">
                <a:effectLst/>
                <a:latin typeface="Segoe UI Light" panose="020B0502040204020203" pitchFamily="34" charset="0"/>
                <a:ea typeface="Calibri" panose="020F0502020204030204" pitchFamily="34" charset="0"/>
                <a:cs typeface="Segoe UI Light" panose="020B0502040204020203" pitchFamily="34" charset="0"/>
              </a:rPr>
              <a:t>Combines multiple weak classifiers into a strong classifier</a:t>
            </a:r>
            <a:endParaRPr lang="en-IN" sz="2000" kern="100" spc="0" dirty="0">
              <a:effectLst/>
              <a:latin typeface="Segoe UI Light" panose="020B0502040204020203" pitchFamily="34" charset="0"/>
              <a:ea typeface="Calibri" panose="020F0502020204030204" pitchFamily="34" charset="0"/>
              <a:cs typeface="Segoe UI Light" panose="020B0502040204020203" pitchFamily="34" charset="0"/>
            </a:endParaRPr>
          </a:p>
          <a:p>
            <a:pPr marL="342900" lvl="0" indent="-342900" algn="just">
              <a:lnSpc>
                <a:spcPct val="107000"/>
              </a:lnSpc>
              <a:spcAft>
                <a:spcPts val="800"/>
              </a:spcAft>
              <a:buFont typeface="Calibri" panose="020F0502020204030204" pitchFamily="34" charset="0"/>
              <a:buChar char="-"/>
            </a:pPr>
            <a:r>
              <a:rPr lang="en-US" sz="2000" kern="100" spc="0" dirty="0">
                <a:effectLst/>
                <a:latin typeface="Segoe UI Light" panose="020B0502040204020203" pitchFamily="34" charset="0"/>
                <a:ea typeface="Calibri" panose="020F0502020204030204" pitchFamily="34" charset="0"/>
                <a:cs typeface="Segoe UI Light" panose="020B0502040204020203" pitchFamily="34" charset="0"/>
              </a:rPr>
              <a:t>It works by iteratively adding new decision trees to the model, where each new tree tries to correct the errors of the previous tree.</a:t>
            </a:r>
            <a:endParaRPr lang="en-IN" sz="2000" kern="100" spc="0" dirty="0">
              <a:effectLst/>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1727646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DESIGNING</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09BCC5F3-4C4D-FE1D-5D57-F9D493F11B0C}"/>
              </a:ext>
            </a:extLst>
          </p:cNvPr>
          <p:cNvPicPr>
            <a:picLocks noChangeAspect="1"/>
          </p:cNvPicPr>
          <p:nvPr/>
        </p:nvPicPr>
        <p:blipFill>
          <a:blip r:embed="rId4"/>
          <a:stretch>
            <a:fillRect/>
          </a:stretch>
        </p:blipFill>
        <p:spPr>
          <a:xfrm>
            <a:off x="2704666" y="1379454"/>
            <a:ext cx="6513980" cy="4750262"/>
          </a:xfrm>
          <a:prstGeom prst="rect">
            <a:avLst/>
          </a:prstGeom>
        </p:spPr>
      </p:pic>
    </p:spTree>
    <p:extLst>
      <p:ext uri="{BB962C8B-B14F-4D97-AF65-F5344CB8AC3E}">
        <p14:creationId xmlns:p14="http://schemas.microsoft.com/office/powerpoint/2010/main" val="351651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302689"/>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DESIGNING</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CADFB4BD-78E6-EBB6-8CBA-44D5B0AB2954}"/>
              </a:ext>
            </a:extLst>
          </p:cNvPr>
          <p:cNvSpPr txBox="1">
            <a:spLocks/>
          </p:cNvSpPr>
          <p:nvPr/>
        </p:nvSpPr>
        <p:spPr>
          <a:xfrm>
            <a:off x="717041" y="1430515"/>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Initially we have acquired a dataset from Kaggle website which contains 11430 URLs of both phishing and legitimate and various features under the following categories: Hyper link-based features, content-based features and some features are extracted from querying external services. This dataset is collected in its raw form, but it has been preprocessed to increase its dependability and usefulness for machine learning algorithms. Data cleaning is done to get rid of unnecessary information, values that are missing and invalid, and data that the ML algorithms would find difficult to process. In the next step we have selected some important features by using Correlation based feature selection. Later ML model is created by utilizing extensible algorithm. The result of the model would be a forecast as to whether the attributes of the given data could indicate a legitimate website or a fraudulent website. Here Gradient Boosting algorithm is used in order to build the model.</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5717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2695575" y="895350"/>
            <a:ext cx="6810375" cy="5276850"/>
          </a:xfrm>
          <a:prstGeom prst="rect">
            <a:avLst/>
          </a:prstGeom>
          <a:solidFill>
            <a:srgbClr val="B639BA">
              <a:alpha val="34000"/>
            </a:srgbClr>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3585185" y="542925"/>
            <a:ext cx="5021630" cy="5419725"/>
          </a:xfrm>
        </p:spPr>
        <p:txBody>
          <a:bodyPr/>
          <a:lstStyle/>
          <a:p>
            <a:pPr algn="l">
              <a:lnSpc>
                <a:spcPct val="200000"/>
              </a:lnSpc>
            </a:pPr>
            <a:r>
              <a:rPr lang="en-US" sz="3000" b="1" spc="600" dirty="0">
                <a:solidFill>
                  <a:schemeClr val="bg1"/>
                </a:solidFill>
                <a:latin typeface="Tw Cen MT" panose="020B0602020104020603" pitchFamily="34" charset="0"/>
                <a:ea typeface="Segoe UI Black" panose="020B0A02040204020203" pitchFamily="34" charset="0"/>
                <a:cs typeface="Segoe UI" panose="020B0502040204020203" pitchFamily="34" charset="0"/>
              </a:rPr>
              <a:t>BATCH – 13</a:t>
            </a:r>
            <a:br>
              <a:rPr lang="en-US" sz="3000" b="1" spc="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en-US" sz="2000" b="1" spc="0" dirty="0">
                <a:solidFill>
                  <a:schemeClr val="bg1"/>
                </a:solidFill>
                <a:latin typeface="+mn-lt"/>
                <a:ea typeface="Segoe UI Black" panose="020B0A02040204020203" pitchFamily="34" charset="0"/>
                <a:cs typeface="Segoe UI" panose="020B0502040204020203" pitchFamily="34" charset="0"/>
              </a:rPr>
              <a:t>1.   </a:t>
            </a:r>
            <a:r>
              <a:rPr lang="en-US" sz="2000" cap="none" spc="0" dirty="0">
                <a:solidFill>
                  <a:schemeClr val="bg1"/>
                </a:solidFill>
                <a:latin typeface="+mn-lt"/>
              </a:rPr>
              <a:t>Poojitha Kavuri (20NN1A1225)</a:t>
            </a:r>
            <a:br>
              <a:rPr lang="en-US" sz="2000" cap="none" spc="0" dirty="0">
                <a:solidFill>
                  <a:schemeClr val="bg1"/>
                </a:solidFill>
                <a:latin typeface="+mn-lt"/>
              </a:rPr>
            </a:br>
            <a:r>
              <a:rPr lang="en-US" sz="2000" cap="none" spc="0" dirty="0">
                <a:solidFill>
                  <a:schemeClr val="bg1"/>
                </a:solidFill>
                <a:latin typeface="+mn-lt"/>
              </a:rPr>
              <a:t>2.  Deekshitha Jonnakuti (20NN1A1220)</a:t>
            </a:r>
            <a:br>
              <a:rPr lang="en-US" sz="2000" cap="none" spc="0" dirty="0">
                <a:solidFill>
                  <a:schemeClr val="bg1"/>
                </a:solidFill>
                <a:latin typeface="+mn-lt"/>
              </a:rPr>
            </a:br>
            <a:r>
              <a:rPr lang="en-US" sz="2000" cap="none" spc="0" dirty="0">
                <a:solidFill>
                  <a:schemeClr val="bg1"/>
                </a:solidFill>
                <a:latin typeface="+mn-lt"/>
              </a:rPr>
              <a:t>3.  Sakala Ramyasri (20NN1A1255)</a:t>
            </a:r>
            <a:br>
              <a:rPr lang="en-US" sz="2000" cap="none" spc="0" dirty="0">
                <a:solidFill>
                  <a:schemeClr val="bg1"/>
                </a:solidFill>
                <a:latin typeface="+mn-lt"/>
              </a:rPr>
            </a:br>
            <a:r>
              <a:rPr lang="en-US" sz="2000" cap="none" spc="0" dirty="0">
                <a:solidFill>
                  <a:schemeClr val="bg1"/>
                </a:solidFill>
                <a:latin typeface="+mn-lt"/>
              </a:rPr>
              <a:t>4.  Shaik Apsana (20NN1A1256)</a:t>
            </a:r>
            <a:br>
              <a:rPr lang="en-US" sz="2000" cap="none" spc="0" dirty="0">
                <a:solidFill>
                  <a:schemeClr val="bg1"/>
                </a:solidFill>
                <a:latin typeface="+mn-lt"/>
              </a:rPr>
            </a:br>
            <a:r>
              <a:rPr lang="en-US" sz="3000" b="1" cap="none" spc="600" dirty="0">
                <a:solidFill>
                  <a:schemeClr val="bg1"/>
                </a:solidFill>
                <a:latin typeface="Tw Cen MT" panose="020B0602020104020603" pitchFamily="34" charset="0"/>
                <a:ea typeface="Segoe UI Black" panose="020B0A02040204020203" pitchFamily="34" charset="0"/>
              </a:rPr>
              <a:t>GUIDE</a:t>
            </a:r>
            <a:br>
              <a:rPr lang="en-US" sz="3000" b="1" cap="none" spc="600" dirty="0">
                <a:solidFill>
                  <a:schemeClr val="bg1"/>
                </a:solidFill>
                <a:latin typeface="Tw Cen MT" panose="020B0602020104020603" pitchFamily="34" charset="0"/>
                <a:ea typeface="Segoe UI Black" panose="020B0A02040204020203" pitchFamily="34" charset="0"/>
              </a:rPr>
            </a:br>
            <a:r>
              <a:rPr lang="en-US" sz="2000" spc="0" dirty="0">
                <a:solidFill>
                  <a:schemeClr val="bg1"/>
                </a:solidFill>
                <a:latin typeface="Segoe UI" panose="020B0502040204020203" pitchFamily="34" charset="0"/>
                <a:ea typeface="Segoe UI Black" panose="020B0A02040204020203" pitchFamily="34" charset="0"/>
                <a:cs typeface="Segoe UI" panose="020B0502040204020203" pitchFamily="34" charset="0"/>
              </a:rPr>
              <a:t>Mrs. P. Sandhya Krishna</a:t>
            </a:r>
            <a:endParaRPr lang="en-US" sz="2000" b="1" spc="600" dirty="0">
              <a:solidFill>
                <a:schemeClr val="bg1"/>
              </a:solidFill>
              <a:latin typeface="Tw Cen MT" panose="020B0602020104020603" pitchFamily="34" charset="0"/>
              <a:ea typeface="Segoe UI Black" panose="020B0A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Tree>
    <p:extLst>
      <p:ext uri="{BB962C8B-B14F-4D97-AF65-F5344CB8AC3E}">
        <p14:creationId xmlns:p14="http://schemas.microsoft.com/office/powerpoint/2010/main" val="425939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302689"/>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FEATURE SELECTION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CADFB4BD-78E6-EBB6-8CBA-44D5B0AB2954}"/>
              </a:ext>
            </a:extLst>
          </p:cNvPr>
          <p:cNvSpPr txBox="1">
            <a:spLocks/>
          </p:cNvSpPr>
          <p:nvPr/>
        </p:nvSpPr>
        <p:spPr>
          <a:xfrm>
            <a:off x="717041" y="1430515"/>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80340" marR="150495" algn="just">
              <a:lnSpc>
                <a:spcPct val="150000"/>
              </a:lnSpc>
              <a:spcAft>
                <a:spcPts val="0"/>
              </a:spcAft>
            </a:pPr>
            <a:r>
              <a:rPr lang="en-US" sz="2000" spc="0" dirty="0">
                <a:effectLst/>
                <a:latin typeface="Segoe UI Light" panose="020B0502040204020203" pitchFamily="34" charset="0"/>
                <a:ea typeface="Times New Roman" panose="02020603050405020304" pitchFamily="18" charset="0"/>
                <a:cs typeface="Segoe UI Light" panose="020B0502040204020203" pitchFamily="34" charset="0"/>
              </a:rPr>
              <a:t>Performance is greatly influenced by the characteristics of the data that are trained into ML models. Model performance may be negatively impacted by irrelevant features or partially relevant. For feature selection, we employ a correlation-based feature selection approach. Correlation-based feature selection selects features that have low linear relations with other features, but are correlated with the label. </a:t>
            </a:r>
          </a:p>
          <a:p>
            <a:pPr marL="180340" marR="150495" algn="just">
              <a:lnSpc>
                <a:spcPct val="150000"/>
              </a:lnSpc>
            </a:pPr>
            <a:r>
              <a:rPr lang="en-US" sz="2000" spc="0" dirty="0">
                <a:effectLst/>
                <a:latin typeface="Segoe UI Light" panose="020B0502040204020203" pitchFamily="34" charset="0"/>
                <a:ea typeface="Times New Roman" panose="02020603050405020304" pitchFamily="18" charset="0"/>
                <a:cs typeface="Segoe UI Light" panose="020B0502040204020203" pitchFamily="34" charset="0"/>
              </a:rPr>
              <a:t>In dataset we have a total of 87 Extracted features from the URL. From them we have selected the most important 23 features using correlation-based feature selection method. The following are the features that are selected from CBFS method.</a:t>
            </a:r>
            <a:endParaRPr lang="en-IN" sz="20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80340" marR="150495" algn="just">
              <a:lnSpc>
                <a:spcPct val="150000"/>
              </a:lnSpc>
              <a:spcAft>
                <a:spcPts val="0"/>
              </a:spcAft>
            </a:pPr>
            <a:endParaRPr lang="en-IN" sz="2000" spc="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Tree>
    <p:extLst>
      <p:ext uri="{BB962C8B-B14F-4D97-AF65-F5344CB8AC3E}">
        <p14:creationId xmlns:p14="http://schemas.microsoft.com/office/powerpoint/2010/main" val="2351938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862837"/>
            <a:ext cx="11005566" cy="5302689"/>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777966"/>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FEATURE SELECTION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CADFB4BD-78E6-EBB6-8CBA-44D5B0AB2954}"/>
              </a:ext>
            </a:extLst>
          </p:cNvPr>
          <p:cNvSpPr txBox="1">
            <a:spLocks/>
          </p:cNvSpPr>
          <p:nvPr/>
        </p:nvSpPr>
        <p:spPr>
          <a:xfrm>
            <a:off x="2461866" y="1708966"/>
            <a:ext cx="10722483" cy="47990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014730" marR="150495" algn="l">
              <a:spcBef>
                <a:spcPts val="35"/>
              </a:spcBef>
              <a:spcAft>
                <a:spcPts val="0"/>
              </a:spcAft>
              <a:tabLst>
                <a:tab pos="400558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length_url	shortest_word_host</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6635" marR="150495" algn="l">
              <a:spcBef>
                <a:spcPts val="660"/>
              </a:spcBef>
              <a:spcAft>
                <a:spcPts val="0"/>
              </a:spcAft>
              <a:tabLst>
                <a:tab pos="4002405"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longest_words_raw	longest_word_path</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4730" marR="150495" algn="l">
              <a:spcBef>
                <a:spcPts val="685"/>
              </a:spcBef>
              <a:spcAft>
                <a:spcPts val="0"/>
              </a:spcAft>
              <a:tabLst>
                <a:tab pos="400558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phish_hints	nb_hyperlinks</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4730" marR="150495" algn="l">
              <a:spcBef>
                <a:spcPts val="705"/>
              </a:spcBef>
              <a:spcAft>
                <a:spcPts val="0"/>
              </a:spcAft>
              <a:tabLst>
                <a:tab pos="399923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ratio_intHyperlinks	length_hostname,</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1555" marR="150495" algn="l">
              <a:spcBef>
                <a:spcPts val="700"/>
              </a:spcBef>
              <a:spcAft>
                <a:spcPts val="0"/>
              </a:spcAft>
              <a:tabLst>
                <a:tab pos="397510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tld_in_subdomain	domain_age</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6635" marR="150495" algn="l">
              <a:spcBef>
                <a:spcPts val="685"/>
              </a:spcBef>
              <a:spcAft>
                <a:spcPts val="0"/>
              </a:spcAft>
              <a:tabLst>
                <a:tab pos="3978275"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prefix_suffix	page_rank</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4730" marR="150495" algn="l">
              <a:spcBef>
                <a:spcPts val="685"/>
              </a:spcBef>
              <a:spcAft>
                <a:spcPts val="0"/>
              </a:spcAft>
              <a:tabLst>
                <a:tab pos="395351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ratio_intHyperlinks	domain_in_title</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4730" marR="150495" algn="l">
              <a:spcBef>
                <a:spcPts val="705"/>
              </a:spcBef>
              <a:spcAft>
                <a:spcPts val="0"/>
              </a:spcAft>
              <a:tabLst>
                <a:tab pos="395224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empty_title	google_index</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4730" marR="150495" algn="l">
              <a:spcBef>
                <a:spcPts val="685"/>
              </a:spcBef>
              <a:spcAft>
                <a:spcPts val="0"/>
              </a:spcAft>
              <a:tabLst>
                <a:tab pos="395351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ip	nb_dots</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4730" marR="150495" algn="l">
              <a:spcBef>
                <a:spcPts val="685"/>
              </a:spcBef>
              <a:spcAft>
                <a:spcPts val="0"/>
              </a:spcAft>
              <a:tabLst>
                <a:tab pos="395351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nb_qm	nb_eq</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4730" marR="150495" algn="l">
              <a:spcBef>
                <a:spcPts val="685"/>
              </a:spcBef>
              <a:spcAft>
                <a:spcPts val="0"/>
              </a:spcAft>
              <a:tabLst>
                <a:tab pos="393827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nb_www	nb_slash</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1014730" marR="150495" algn="l">
              <a:spcBef>
                <a:spcPts val="695"/>
              </a:spcBef>
              <a:spcAft>
                <a:spcPts val="0"/>
              </a:spcAft>
              <a:tabLst>
                <a:tab pos="3938270" algn="l"/>
              </a:tabLst>
            </a:pPr>
            <a:r>
              <a:rPr lang="en-US" sz="1800" spc="0" dirty="0">
                <a:effectLst/>
                <a:latin typeface="Segoe UI Light" panose="020B0502040204020203" pitchFamily="34" charset="0"/>
                <a:ea typeface="Times New Roman" panose="02020603050405020304" pitchFamily="18" charset="0"/>
                <a:cs typeface="Segoe UI Light" panose="020B0502040204020203" pitchFamily="34" charset="0"/>
              </a:rPr>
              <a:t>ratio_digits_url	ratio_digits_host</a:t>
            </a:r>
            <a:endParaRPr lang="en-IN" sz="1800" spc="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Tree>
    <p:extLst>
      <p:ext uri="{BB962C8B-B14F-4D97-AF65-F5344CB8AC3E}">
        <p14:creationId xmlns:p14="http://schemas.microsoft.com/office/powerpoint/2010/main" val="1544890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563359"/>
            <a:ext cx="11005566" cy="591208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348755"/>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USECASE DIAGRAM</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E3CC75B7-C5A5-6686-32B2-DE5E0DE6A79D}"/>
              </a:ext>
            </a:extLst>
          </p:cNvPr>
          <p:cNvPicPr>
            <a:picLocks noChangeAspect="1"/>
          </p:cNvPicPr>
          <p:nvPr/>
        </p:nvPicPr>
        <p:blipFill>
          <a:blip r:embed="rId4"/>
          <a:stretch>
            <a:fillRect/>
          </a:stretch>
        </p:blipFill>
        <p:spPr>
          <a:xfrm>
            <a:off x="2861711" y="1212491"/>
            <a:ext cx="6169393" cy="5082150"/>
          </a:xfrm>
          <a:prstGeom prst="rect">
            <a:avLst/>
          </a:prstGeom>
        </p:spPr>
      </p:pic>
    </p:spTree>
    <p:extLst>
      <p:ext uri="{BB962C8B-B14F-4D97-AF65-F5344CB8AC3E}">
        <p14:creationId xmlns:p14="http://schemas.microsoft.com/office/powerpoint/2010/main" val="3346789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877078"/>
            <a:ext cx="11005566" cy="5029200"/>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1035347"/>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CLASS DIAGRAM</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4ED95-21E4-2A8A-6472-0A262278CC9D}"/>
              </a:ext>
            </a:extLst>
          </p:cNvPr>
          <p:cNvPicPr>
            <a:picLocks noChangeAspect="1"/>
          </p:cNvPicPr>
          <p:nvPr/>
        </p:nvPicPr>
        <p:blipFill rotWithShape="1">
          <a:blip r:embed="rId4"/>
          <a:srcRect t="3730"/>
          <a:stretch/>
        </p:blipFill>
        <p:spPr>
          <a:xfrm>
            <a:off x="2236208" y="2564077"/>
            <a:ext cx="7459742" cy="1987669"/>
          </a:xfrm>
          <a:prstGeom prst="rect">
            <a:avLst/>
          </a:prstGeom>
        </p:spPr>
      </p:pic>
    </p:spTree>
    <p:extLst>
      <p:ext uri="{BB962C8B-B14F-4D97-AF65-F5344CB8AC3E}">
        <p14:creationId xmlns:p14="http://schemas.microsoft.com/office/powerpoint/2010/main" val="243687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SEQUENCE DIAGRAM</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EDF0F56C-EC23-57A5-9B43-7CDAF847CD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6994" y="1633206"/>
            <a:ext cx="5362575" cy="3923030"/>
          </a:xfrm>
          <a:prstGeom prst="rect">
            <a:avLst/>
          </a:prstGeom>
          <a:noFill/>
          <a:ln>
            <a:noFill/>
          </a:ln>
        </p:spPr>
      </p:pic>
    </p:spTree>
    <p:extLst>
      <p:ext uri="{BB962C8B-B14F-4D97-AF65-F5344CB8AC3E}">
        <p14:creationId xmlns:p14="http://schemas.microsoft.com/office/powerpoint/2010/main" val="23517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8537508" y="2578771"/>
            <a:ext cx="3491507" cy="1069848"/>
          </a:xfrm>
        </p:spPr>
        <p:txBody>
          <a:bodyPr>
            <a:normAutofit fontScale="90000"/>
          </a:bodyPr>
          <a:lstStyle/>
          <a:p>
            <a:r>
              <a:rPr lang="en-US" sz="4000" b="1" spc="600" dirty="0">
                <a:ln w="28575">
                  <a:noFill/>
                  <a:prstDash val="solid"/>
                </a:ln>
                <a:solidFill>
                  <a:schemeClr val="bg1"/>
                </a:solidFill>
                <a:latin typeface="Tw Cen MT" panose="020B0602020104020603" pitchFamily="34" charset="77"/>
              </a:rPr>
              <a:t>ACTIVITY DIAGRAM</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10094EEA-E696-DF13-14AE-EA5B86A26CEA}"/>
              </a:ext>
            </a:extLst>
          </p:cNvPr>
          <p:cNvPicPr>
            <a:picLocks noChangeAspect="1"/>
          </p:cNvPicPr>
          <p:nvPr/>
        </p:nvPicPr>
        <p:blipFill>
          <a:blip r:embed="rId4"/>
          <a:stretch>
            <a:fillRect/>
          </a:stretch>
        </p:blipFill>
        <p:spPr>
          <a:xfrm>
            <a:off x="1526667" y="839755"/>
            <a:ext cx="6908206" cy="5370479"/>
          </a:xfrm>
          <a:prstGeom prst="rect">
            <a:avLst/>
          </a:prstGeom>
        </p:spPr>
      </p:pic>
    </p:spTree>
    <p:extLst>
      <p:ext uri="{BB962C8B-B14F-4D97-AF65-F5344CB8AC3E}">
        <p14:creationId xmlns:p14="http://schemas.microsoft.com/office/powerpoint/2010/main" val="298748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768634"/>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DEPLOYMENT DIAGRAM</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AF331C36-3ACA-049E-4037-7725072A4A2F}"/>
              </a:ext>
            </a:extLst>
          </p:cNvPr>
          <p:cNvPicPr>
            <a:picLocks noChangeAspect="1"/>
          </p:cNvPicPr>
          <p:nvPr/>
        </p:nvPicPr>
        <p:blipFill rotWithShape="1">
          <a:blip r:embed="rId4">
            <a:extLst>
              <a:ext uri="{28A0092B-C50C-407E-A947-70E740481C1C}">
                <a14:useLocalDpi xmlns:a14="http://schemas.microsoft.com/office/drawing/2010/main" val="0"/>
              </a:ext>
            </a:extLst>
          </a:blip>
          <a:srcRect l="2203" t="5517" r="4013" b="11379"/>
          <a:stretch/>
        </p:blipFill>
        <p:spPr bwMode="auto">
          <a:xfrm>
            <a:off x="3460432" y="2038350"/>
            <a:ext cx="5271135" cy="27813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374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IMPLEMENTATION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F032B222-243D-7E08-0024-4EC0C4E22F0B}"/>
              </a:ext>
            </a:extLst>
          </p:cNvPr>
          <p:cNvPicPr>
            <a:picLocks noChangeAspect="1"/>
          </p:cNvPicPr>
          <p:nvPr/>
        </p:nvPicPr>
        <p:blipFill>
          <a:blip r:embed="rId4"/>
          <a:stretch>
            <a:fillRect/>
          </a:stretch>
        </p:blipFill>
        <p:spPr>
          <a:xfrm>
            <a:off x="1180304" y="1729188"/>
            <a:ext cx="4785775" cy="1889924"/>
          </a:xfrm>
          <a:prstGeom prst="rect">
            <a:avLst/>
          </a:prstGeom>
        </p:spPr>
      </p:pic>
      <p:sp>
        <p:nvSpPr>
          <p:cNvPr id="10" name="Content Placeholder 2">
            <a:extLst>
              <a:ext uri="{FF2B5EF4-FFF2-40B4-BE49-F238E27FC236}">
                <a16:creationId xmlns:a16="http://schemas.microsoft.com/office/drawing/2014/main" id="{3D26C6E7-E247-7882-A321-ADA0E0555188}"/>
              </a:ext>
            </a:extLst>
          </p:cNvPr>
          <p:cNvSpPr txBox="1">
            <a:spLocks/>
          </p:cNvSpPr>
          <p:nvPr/>
        </p:nvSpPr>
        <p:spPr>
          <a:xfrm>
            <a:off x="869441" y="1255992"/>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IMPORTING LIBRARIES:</a:t>
            </a:r>
            <a:endParaRPr lang="en-US" sz="2000" b="1" spc="0" dirty="0">
              <a:latin typeface="Segoe UI Light" panose="020B0502040204020203" pitchFamily="34" charset="0"/>
              <a:cs typeface="Segoe UI Light" panose="020B0502040204020203" pitchFamily="34" charset="0"/>
            </a:endParaRPr>
          </a:p>
        </p:txBody>
      </p:sp>
      <p:sp>
        <p:nvSpPr>
          <p:cNvPr id="11" name="Content Placeholder 2">
            <a:extLst>
              <a:ext uri="{FF2B5EF4-FFF2-40B4-BE49-F238E27FC236}">
                <a16:creationId xmlns:a16="http://schemas.microsoft.com/office/drawing/2014/main" id="{68F96B24-DE5A-A806-18C4-4C9FC89D97EF}"/>
              </a:ext>
            </a:extLst>
          </p:cNvPr>
          <p:cNvSpPr txBox="1">
            <a:spLocks/>
          </p:cNvSpPr>
          <p:nvPr/>
        </p:nvSpPr>
        <p:spPr>
          <a:xfrm>
            <a:off x="840864" y="3533798"/>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LOADING DATA</a:t>
            </a:r>
            <a:endParaRPr lang="en-US" sz="2000" b="1" spc="0" dirty="0">
              <a:latin typeface="Segoe UI Light" panose="020B0502040204020203" pitchFamily="34" charset="0"/>
              <a:cs typeface="Segoe UI Light" panose="020B0502040204020203" pitchFamily="34" charset="0"/>
            </a:endParaRPr>
          </a:p>
        </p:txBody>
      </p:sp>
      <p:pic>
        <p:nvPicPr>
          <p:cNvPr id="14" name="Picture 13">
            <a:extLst>
              <a:ext uri="{FF2B5EF4-FFF2-40B4-BE49-F238E27FC236}">
                <a16:creationId xmlns:a16="http://schemas.microsoft.com/office/drawing/2014/main" id="{B3FCE231-8CE6-50FD-2DA4-100558BB565C}"/>
              </a:ext>
            </a:extLst>
          </p:cNvPr>
          <p:cNvPicPr>
            <a:picLocks noChangeAspect="1"/>
          </p:cNvPicPr>
          <p:nvPr/>
        </p:nvPicPr>
        <p:blipFill>
          <a:blip r:embed="rId5"/>
          <a:stretch>
            <a:fillRect/>
          </a:stretch>
        </p:blipFill>
        <p:spPr>
          <a:xfrm>
            <a:off x="1180304" y="3999081"/>
            <a:ext cx="8637037" cy="2062494"/>
          </a:xfrm>
          <a:prstGeom prst="rect">
            <a:avLst/>
          </a:prstGeom>
        </p:spPr>
      </p:pic>
    </p:spTree>
    <p:extLst>
      <p:ext uri="{BB962C8B-B14F-4D97-AF65-F5344CB8AC3E}">
        <p14:creationId xmlns:p14="http://schemas.microsoft.com/office/powerpoint/2010/main" val="2246061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IMPLEMENTATION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10" name="Content Placeholder 2">
            <a:extLst>
              <a:ext uri="{FF2B5EF4-FFF2-40B4-BE49-F238E27FC236}">
                <a16:creationId xmlns:a16="http://schemas.microsoft.com/office/drawing/2014/main" id="{3D26C6E7-E247-7882-A321-ADA0E0555188}"/>
              </a:ext>
            </a:extLst>
          </p:cNvPr>
          <p:cNvSpPr txBox="1">
            <a:spLocks/>
          </p:cNvSpPr>
          <p:nvPr/>
        </p:nvSpPr>
        <p:spPr>
          <a:xfrm>
            <a:off x="869441" y="1255992"/>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FAMILIARISING DATA:</a:t>
            </a:r>
            <a:endParaRPr lang="en-US" sz="2000" b="1" spc="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B59FE7E-A878-CA44-7BEF-6C2D3DE6DF24}"/>
              </a:ext>
            </a:extLst>
          </p:cNvPr>
          <p:cNvPicPr>
            <a:picLocks noChangeAspect="1"/>
          </p:cNvPicPr>
          <p:nvPr/>
        </p:nvPicPr>
        <p:blipFill>
          <a:blip r:embed="rId4"/>
          <a:stretch>
            <a:fillRect/>
          </a:stretch>
        </p:blipFill>
        <p:spPr>
          <a:xfrm>
            <a:off x="1284071" y="1774064"/>
            <a:ext cx="7079593" cy="4366638"/>
          </a:xfrm>
          <a:prstGeom prst="rect">
            <a:avLst/>
          </a:prstGeom>
        </p:spPr>
      </p:pic>
    </p:spTree>
    <p:extLst>
      <p:ext uri="{BB962C8B-B14F-4D97-AF65-F5344CB8AC3E}">
        <p14:creationId xmlns:p14="http://schemas.microsoft.com/office/powerpoint/2010/main" val="387780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563359"/>
            <a:ext cx="11005566" cy="5968070"/>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368944"/>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IMPLEMENTATION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10" name="Content Placeholder 2">
            <a:extLst>
              <a:ext uri="{FF2B5EF4-FFF2-40B4-BE49-F238E27FC236}">
                <a16:creationId xmlns:a16="http://schemas.microsoft.com/office/drawing/2014/main" id="{3D26C6E7-E247-7882-A321-ADA0E0555188}"/>
              </a:ext>
            </a:extLst>
          </p:cNvPr>
          <p:cNvSpPr txBox="1">
            <a:spLocks/>
          </p:cNvSpPr>
          <p:nvPr/>
        </p:nvSpPr>
        <p:spPr>
          <a:xfrm>
            <a:off x="869441" y="1255992"/>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VISUALIZING DATA:</a:t>
            </a:r>
            <a:endParaRPr lang="en-US" sz="2000" b="1" spc="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7BEEEA29-F001-84B3-05CE-C29D71BB5EC5}"/>
              </a:ext>
            </a:extLst>
          </p:cNvPr>
          <p:cNvPicPr>
            <a:picLocks noChangeAspect="1"/>
          </p:cNvPicPr>
          <p:nvPr/>
        </p:nvPicPr>
        <p:blipFill rotWithShape="1">
          <a:blip r:embed="rId4"/>
          <a:srcRect r="39372"/>
          <a:stretch/>
        </p:blipFill>
        <p:spPr>
          <a:xfrm>
            <a:off x="1213900" y="1919227"/>
            <a:ext cx="3442076" cy="1089754"/>
          </a:xfrm>
          <a:prstGeom prst="rect">
            <a:avLst/>
          </a:prstGeom>
        </p:spPr>
      </p:pic>
      <p:pic>
        <p:nvPicPr>
          <p:cNvPr id="12" name="Picture 11">
            <a:extLst>
              <a:ext uri="{FF2B5EF4-FFF2-40B4-BE49-F238E27FC236}">
                <a16:creationId xmlns:a16="http://schemas.microsoft.com/office/drawing/2014/main" id="{44C956DC-073D-ACE1-5F49-38BF16EE5C48}"/>
              </a:ext>
            </a:extLst>
          </p:cNvPr>
          <p:cNvPicPr>
            <a:picLocks noChangeAspect="1"/>
          </p:cNvPicPr>
          <p:nvPr/>
        </p:nvPicPr>
        <p:blipFill>
          <a:blip r:embed="rId5"/>
          <a:stretch>
            <a:fillRect/>
          </a:stretch>
        </p:blipFill>
        <p:spPr>
          <a:xfrm>
            <a:off x="5159201" y="1184516"/>
            <a:ext cx="5626987" cy="5025718"/>
          </a:xfrm>
          <a:prstGeom prst="rect">
            <a:avLst/>
          </a:prstGeom>
        </p:spPr>
      </p:pic>
    </p:spTree>
    <p:extLst>
      <p:ext uri="{BB962C8B-B14F-4D97-AF65-F5344CB8AC3E}">
        <p14:creationId xmlns:p14="http://schemas.microsoft.com/office/powerpoint/2010/main" val="239282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0" y="0"/>
            <a:ext cx="5810250" cy="6858000"/>
          </a:xfrm>
          <a:prstGeom prst="rect">
            <a:avLst/>
          </a:prstGeom>
          <a:solidFill>
            <a:srgbClr val="021B5C">
              <a:alpha val="40000"/>
            </a:srgbClr>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997583" y="783475"/>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593217" y="1846482"/>
            <a:ext cx="6422136" cy="43073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ABSTRACT</a:t>
            </a:r>
          </a:p>
          <a:p>
            <a:pPr marL="342900" indent="-342900" algn="l">
              <a:lnSpc>
                <a:spcPct val="10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INTRODUCTION</a:t>
            </a:r>
          </a:p>
          <a:p>
            <a:pPr marL="342900" indent="-342900" algn="l">
              <a:lnSpc>
                <a:spcPct val="10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LITERATURE SURVEY</a:t>
            </a:r>
          </a:p>
          <a:p>
            <a:pPr marL="342900" indent="-342900" algn="l">
              <a:lnSpc>
                <a:spcPct val="10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EXISTING SYSTEM</a:t>
            </a:r>
          </a:p>
          <a:p>
            <a:pPr marL="342900" indent="-342900" algn="l">
              <a:lnSpc>
                <a:spcPct val="10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DRAWBACKS OF EXISTING MODEL</a:t>
            </a:r>
          </a:p>
          <a:p>
            <a:pPr marL="342900" indent="-342900" algn="l">
              <a:lnSpc>
                <a:spcPct val="10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REQUIREMENT SPECIFICATION</a:t>
            </a:r>
          </a:p>
          <a:p>
            <a:pPr marL="342900" indent="-342900" algn="l">
              <a:lnSpc>
                <a:spcPct val="100000"/>
              </a:lnSpc>
              <a:buClr>
                <a:schemeClr val="accent6"/>
              </a:buClr>
              <a:buFont typeface="Courier New" panose="02070309020205020404" pitchFamily="49" charset="0"/>
              <a:buChar char="o"/>
            </a:pPr>
            <a:r>
              <a:rPr lang="en-US" sz="2000" spc="0" dirty="0">
                <a:solidFill>
                  <a:srgbClr val="FFFFFF"/>
                </a:solidFill>
                <a:latin typeface="Segoe UI Light" panose="020B0502040204020203" pitchFamily="34" charset="0"/>
                <a:cs typeface="Segoe UI Light" panose="020B0502040204020203" pitchFamily="34" charset="0"/>
              </a:rPr>
              <a:t>PROPOSED SYSTEM</a:t>
            </a:r>
            <a:endParaRPr lang="en-US" sz="2000" spc="0" dirty="0">
              <a:latin typeface="Segoe UI Light" panose="020B0502040204020203" pitchFamily="34" charset="0"/>
              <a:cs typeface="Segoe UI Light" panose="020B0502040204020203" pitchFamily="34" charset="0"/>
            </a:endParaRPr>
          </a:p>
          <a:p>
            <a:pPr marL="342900" indent="-342900" algn="l">
              <a:lnSpc>
                <a:spcPct val="10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DESIGNING </a:t>
            </a:r>
          </a:p>
          <a:p>
            <a:pPr marL="342900" indent="-342900" algn="l">
              <a:lnSpc>
                <a:spcPct val="100000"/>
              </a:lnSpc>
              <a:buClr>
                <a:schemeClr val="accent6"/>
              </a:buClr>
              <a:buFont typeface="Courier New" panose="02070309020205020404" pitchFamily="49" charset="0"/>
              <a:buChar char="o"/>
            </a:pPr>
            <a:r>
              <a:rPr lang="en-US" sz="2000" spc="0" dirty="0">
                <a:latin typeface="Segoe UI Light" panose="020B0502040204020203" pitchFamily="34" charset="0"/>
                <a:cs typeface="Segoe UI Light" panose="020B0502040204020203" pitchFamily="34" charset="0"/>
              </a:rPr>
              <a:t>EXECUTION</a:t>
            </a:r>
          </a:p>
        </p:txBody>
      </p:sp>
    </p:spTree>
    <p:extLst>
      <p:ext uri="{BB962C8B-B14F-4D97-AF65-F5344CB8AC3E}">
        <p14:creationId xmlns:p14="http://schemas.microsoft.com/office/powerpoint/2010/main" val="1565150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563359"/>
            <a:ext cx="11005566" cy="5968070"/>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368944"/>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IMPLEMENTATION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10" name="Content Placeholder 2">
            <a:extLst>
              <a:ext uri="{FF2B5EF4-FFF2-40B4-BE49-F238E27FC236}">
                <a16:creationId xmlns:a16="http://schemas.microsoft.com/office/drawing/2014/main" id="{3D26C6E7-E247-7882-A321-ADA0E0555188}"/>
              </a:ext>
            </a:extLst>
          </p:cNvPr>
          <p:cNvSpPr txBox="1">
            <a:spLocks/>
          </p:cNvSpPr>
          <p:nvPr/>
        </p:nvSpPr>
        <p:spPr>
          <a:xfrm>
            <a:off x="869441" y="1255992"/>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SPLITING DATA:</a:t>
            </a:r>
            <a:endParaRPr lang="en-US" sz="2000" b="1" spc="0" dirty="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2DDC4F7F-A031-CF7C-BAB4-58081FB3E2FC}"/>
              </a:ext>
            </a:extLst>
          </p:cNvPr>
          <p:cNvPicPr>
            <a:picLocks noChangeAspect="1"/>
          </p:cNvPicPr>
          <p:nvPr/>
        </p:nvPicPr>
        <p:blipFill>
          <a:blip r:embed="rId4"/>
          <a:stretch>
            <a:fillRect/>
          </a:stretch>
        </p:blipFill>
        <p:spPr>
          <a:xfrm>
            <a:off x="1253297" y="1901057"/>
            <a:ext cx="8024555" cy="3055885"/>
          </a:xfrm>
          <a:prstGeom prst="rect">
            <a:avLst/>
          </a:prstGeom>
        </p:spPr>
      </p:pic>
    </p:spTree>
    <p:extLst>
      <p:ext uri="{BB962C8B-B14F-4D97-AF65-F5344CB8AC3E}">
        <p14:creationId xmlns:p14="http://schemas.microsoft.com/office/powerpoint/2010/main" val="724253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563359"/>
            <a:ext cx="11005566" cy="5968070"/>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368944"/>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IMPLEMENTATION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10" name="Content Placeholder 2">
            <a:extLst>
              <a:ext uri="{FF2B5EF4-FFF2-40B4-BE49-F238E27FC236}">
                <a16:creationId xmlns:a16="http://schemas.microsoft.com/office/drawing/2014/main" id="{3D26C6E7-E247-7882-A321-ADA0E0555188}"/>
              </a:ext>
            </a:extLst>
          </p:cNvPr>
          <p:cNvSpPr txBox="1">
            <a:spLocks/>
          </p:cNvSpPr>
          <p:nvPr/>
        </p:nvSpPr>
        <p:spPr>
          <a:xfrm>
            <a:off x="869441" y="1069733"/>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MODEL BUILDING:</a:t>
            </a:r>
            <a:endParaRPr lang="en-US" sz="2000" b="1" spc="0" dirty="0">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EB37F413-476B-C759-422F-7E974079C8C5}"/>
              </a:ext>
            </a:extLst>
          </p:cNvPr>
          <p:cNvPicPr>
            <a:picLocks noChangeAspect="1"/>
          </p:cNvPicPr>
          <p:nvPr/>
        </p:nvPicPr>
        <p:blipFill>
          <a:blip r:embed="rId4"/>
          <a:stretch>
            <a:fillRect/>
          </a:stretch>
        </p:blipFill>
        <p:spPr>
          <a:xfrm>
            <a:off x="1190351" y="1597773"/>
            <a:ext cx="5425910" cy="2290129"/>
          </a:xfrm>
          <a:prstGeom prst="rect">
            <a:avLst/>
          </a:prstGeom>
        </p:spPr>
      </p:pic>
      <p:pic>
        <p:nvPicPr>
          <p:cNvPr id="14" name="Picture 13">
            <a:extLst>
              <a:ext uri="{FF2B5EF4-FFF2-40B4-BE49-F238E27FC236}">
                <a16:creationId xmlns:a16="http://schemas.microsoft.com/office/drawing/2014/main" id="{ADA50650-4C87-5A67-C69F-8013C4AF6997}"/>
              </a:ext>
            </a:extLst>
          </p:cNvPr>
          <p:cNvPicPr>
            <a:picLocks noChangeAspect="1"/>
          </p:cNvPicPr>
          <p:nvPr/>
        </p:nvPicPr>
        <p:blipFill>
          <a:blip r:embed="rId5"/>
          <a:stretch>
            <a:fillRect/>
          </a:stretch>
        </p:blipFill>
        <p:spPr>
          <a:xfrm>
            <a:off x="1190351" y="3984289"/>
            <a:ext cx="6591871" cy="2469094"/>
          </a:xfrm>
          <a:prstGeom prst="rect">
            <a:avLst/>
          </a:prstGeom>
        </p:spPr>
      </p:pic>
    </p:spTree>
    <p:extLst>
      <p:ext uri="{BB962C8B-B14F-4D97-AF65-F5344CB8AC3E}">
        <p14:creationId xmlns:p14="http://schemas.microsoft.com/office/powerpoint/2010/main" val="363766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563359"/>
            <a:ext cx="11005566" cy="5968070"/>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368944"/>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IMPLEMENTATION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10" name="Content Placeholder 2">
            <a:extLst>
              <a:ext uri="{FF2B5EF4-FFF2-40B4-BE49-F238E27FC236}">
                <a16:creationId xmlns:a16="http://schemas.microsoft.com/office/drawing/2014/main" id="{3D26C6E7-E247-7882-A321-ADA0E0555188}"/>
              </a:ext>
            </a:extLst>
          </p:cNvPr>
          <p:cNvSpPr txBox="1">
            <a:spLocks/>
          </p:cNvSpPr>
          <p:nvPr/>
        </p:nvSpPr>
        <p:spPr>
          <a:xfrm>
            <a:off x="869441" y="1069733"/>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MODEL BUILDING:</a:t>
            </a:r>
            <a:endParaRPr lang="en-US" sz="2000" b="1" spc="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A2A30F3-6AE6-B6B4-3297-1A6E0BD90402}"/>
              </a:ext>
            </a:extLst>
          </p:cNvPr>
          <p:cNvPicPr>
            <a:picLocks noChangeAspect="1"/>
          </p:cNvPicPr>
          <p:nvPr/>
        </p:nvPicPr>
        <p:blipFill>
          <a:blip r:embed="rId4"/>
          <a:stretch>
            <a:fillRect/>
          </a:stretch>
        </p:blipFill>
        <p:spPr>
          <a:xfrm>
            <a:off x="1295478" y="1641380"/>
            <a:ext cx="5364945" cy="685859"/>
          </a:xfrm>
          <a:prstGeom prst="rect">
            <a:avLst/>
          </a:prstGeom>
        </p:spPr>
      </p:pic>
      <p:pic>
        <p:nvPicPr>
          <p:cNvPr id="12" name="Picture 11">
            <a:extLst>
              <a:ext uri="{FF2B5EF4-FFF2-40B4-BE49-F238E27FC236}">
                <a16:creationId xmlns:a16="http://schemas.microsoft.com/office/drawing/2014/main" id="{D1D8B5C3-9E7E-889A-278D-907236501411}"/>
              </a:ext>
            </a:extLst>
          </p:cNvPr>
          <p:cNvPicPr>
            <a:picLocks noChangeAspect="1"/>
          </p:cNvPicPr>
          <p:nvPr/>
        </p:nvPicPr>
        <p:blipFill>
          <a:blip r:embed="rId5"/>
          <a:stretch>
            <a:fillRect/>
          </a:stretch>
        </p:blipFill>
        <p:spPr>
          <a:xfrm>
            <a:off x="1295478" y="2387987"/>
            <a:ext cx="6462362" cy="4016662"/>
          </a:xfrm>
          <a:prstGeom prst="rect">
            <a:avLst/>
          </a:prstGeom>
        </p:spPr>
      </p:pic>
    </p:spTree>
    <p:extLst>
      <p:ext uri="{BB962C8B-B14F-4D97-AF65-F5344CB8AC3E}">
        <p14:creationId xmlns:p14="http://schemas.microsoft.com/office/powerpoint/2010/main" val="2778629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563359"/>
            <a:ext cx="11005566" cy="5968070"/>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368944"/>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IMPLEMENTATION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10" name="Content Placeholder 2">
            <a:extLst>
              <a:ext uri="{FF2B5EF4-FFF2-40B4-BE49-F238E27FC236}">
                <a16:creationId xmlns:a16="http://schemas.microsoft.com/office/drawing/2014/main" id="{3D26C6E7-E247-7882-A321-ADA0E0555188}"/>
              </a:ext>
            </a:extLst>
          </p:cNvPr>
          <p:cNvSpPr txBox="1">
            <a:spLocks/>
          </p:cNvSpPr>
          <p:nvPr/>
        </p:nvSpPr>
        <p:spPr>
          <a:xfrm>
            <a:off x="869441" y="1069733"/>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PLOTTING ACCURACY</a:t>
            </a:r>
            <a:endParaRPr lang="en-US" sz="2000" b="1" spc="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EB1BFB8F-1A0F-02DC-76A6-05C6306A6607}"/>
              </a:ext>
            </a:extLst>
          </p:cNvPr>
          <p:cNvPicPr>
            <a:picLocks noChangeAspect="1"/>
          </p:cNvPicPr>
          <p:nvPr/>
        </p:nvPicPr>
        <p:blipFill>
          <a:blip r:embed="rId4"/>
          <a:stretch>
            <a:fillRect/>
          </a:stretch>
        </p:blipFill>
        <p:spPr>
          <a:xfrm>
            <a:off x="859042" y="1945166"/>
            <a:ext cx="5647039" cy="3683494"/>
          </a:xfrm>
          <a:prstGeom prst="rect">
            <a:avLst/>
          </a:prstGeom>
        </p:spPr>
      </p:pic>
      <p:pic>
        <p:nvPicPr>
          <p:cNvPr id="15" name="Picture 14">
            <a:extLst>
              <a:ext uri="{FF2B5EF4-FFF2-40B4-BE49-F238E27FC236}">
                <a16:creationId xmlns:a16="http://schemas.microsoft.com/office/drawing/2014/main" id="{B93F1995-8576-A991-81BA-EF7AF162EA61}"/>
              </a:ext>
            </a:extLst>
          </p:cNvPr>
          <p:cNvPicPr>
            <a:picLocks noChangeAspect="1"/>
          </p:cNvPicPr>
          <p:nvPr/>
        </p:nvPicPr>
        <p:blipFill>
          <a:blip r:embed="rId5"/>
          <a:stretch>
            <a:fillRect/>
          </a:stretch>
        </p:blipFill>
        <p:spPr>
          <a:xfrm>
            <a:off x="6847793" y="2189466"/>
            <a:ext cx="4250019" cy="3194893"/>
          </a:xfrm>
          <a:prstGeom prst="rect">
            <a:avLst/>
          </a:prstGeom>
        </p:spPr>
      </p:pic>
    </p:spTree>
    <p:extLst>
      <p:ext uri="{BB962C8B-B14F-4D97-AF65-F5344CB8AC3E}">
        <p14:creationId xmlns:p14="http://schemas.microsoft.com/office/powerpoint/2010/main" val="1885419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563359"/>
            <a:ext cx="11005566" cy="5968070"/>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368944"/>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IMPLEMENTATION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10" name="Content Placeholder 2">
            <a:extLst>
              <a:ext uri="{FF2B5EF4-FFF2-40B4-BE49-F238E27FC236}">
                <a16:creationId xmlns:a16="http://schemas.microsoft.com/office/drawing/2014/main" id="{3D26C6E7-E247-7882-A321-ADA0E0555188}"/>
              </a:ext>
            </a:extLst>
          </p:cNvPr>
          <p:cNvSpPr txBox="1">
            <a:spLocks/>
          </p:cNvSpPr>
          <p:nvPr/>
        </p:nvSpPr>
        <p:spPr>
          <a:xfrm>
            <a:off x="869441" y="1069733"/>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STORING THE BEST MODEL</a:t>
            </a:r>
            <a:endParaRPr lang="en-US" sz="2000" b="1" spc="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BC42655B-44D8-508F-146B-7177834F4C05}"/>
              </a:ext>
            </a:extLst>
          </p:cNvPr>
          <p:cNvPicPr>
            <a:picLocks noChangeAspect="1"/>
          </p:cNvPicPr>
          <p:nvPr/>
        </p:nvPicPr>
        <p:blipFill>
          <a:blip r:embed="rId4"/>
          <a:stretch>
            <a:fillRect/>
          </a:stretch>
        </p:blipFill>
        <p:spPr>
          <a:xfrm>
            <a:off x="1273170" y="1728618"/>
            <a:ext cx="6995766" cy="762066"/>
          </a:xfrm>
          <a:prstGeom prst="rect">
            <a:avLst/>
          </a:prstGeom>
        </p:spPr>
      </p:pic>
      <p:pic>
        <p:nvPicPr>
          <p:cNvPr id="12" name="Picture 11">
            <a:extLst>
              <a:ext uri="{FF2B5EF4-FFF2-40B4-BE49-F238E27FC236}">
                <a16:creationId xmlns:a16="http://schemas.microsoft.com/office/drawing/2014/main" id="{EDAE4582-3B87-1EAF-893B-57E0E9F1A56D}"/>
              </a:ext>
            </a:extLst>
          </p:cNvPr>
          <p:cNvPicPr>
            <a:picLocks noChangeAspect="1"/>
          </p:cNvPicPr>
          <p:nvPr/>
        </p:nvPicPr>
        <p:blipFill>
          <a:blip r:embed="rId5"/>
          <a:stretch>
            <a:fillRect/>
          </a:stretch>
        </p:blipFill>
        <p:spPr>
          <a:xfrm>
            <a:off x="1273170" y="2841787"/>
            <a:ext cx="5319221" cy="2552921"/>
          </a:xfrm>
          <a:prstGeom prst="rect">
            <a:avLst/>
          </a:prstGeom>
        </p:spPr>
      </p:pic>
    </p:spTree>
    <p:extLst>
      <p:ext uri="{BB962C8B-B14F-4D97-AF65-F5344CB8AC3E}">
        <p14:creationId xmlns:p14="http://schemas.microsoft.com/office/powerpoint/2010/main" val="429149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563359"/>
            <a:ext cx="11005566" cy="5968070"/>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368944"/>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IMPLEMENTATION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sp>
        <p:nvSpPr>
          <p:cNvPr id="10" name="Content Placeholder 2">
            <a:extLst>
              <a:ext uri="{FF2B5EF4-FFF2-40B4-BE49-F238E27FC236}">
                <a16:creationId xmlns:a16="http://schemas.microsoft.com/office/drawing/2014/main" id="{3D26C6E7-E247-7882-A321-ADA0E0555188}"/>
              </a:ext>
            </a:extLst>
          </p:cNvPr>
          <p:cNvSpPr txBox="1">
            <a:spLocks/>
          </p:cNvSpPr>
          <p:nvPr/>
        </p:nvSpPr>
        <p:spPr>
          <a:xfrm>
            <a:off x="869441" y="1069733"/>
            <a:ext cx="10722483" cy="5634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Clr>
                <a:schemeClr val="accent6"/>
              </a:buClr>
              <a:buFont typeface="Courier New" panose="02070309020205020404" pitchFamily="49" charset="0"/>
              <a:buChar char="o"/>
            </a:pPr>
            <a:r>
              <a:rPr lang="en-US" sz="2000" b="1" spc="0" dirty="0">
                <a:solidFill>
                  <a:srgbClr val="FFFFFF"/>
                </a:solidFill>
                <a:latin typeface="Segoe UI Light" panose="020B0502040204020203" pitchFamily="34" charset="0"/>
                <a:cs typeface="Segoe UI Light" panose="020B0502040204020203" pitchFamily="34" charset="0"/>
              </a:rPr>
              <a:t>FRONTEND</a:t>
            </a:r>
            <a:endParaRPr lang="en-US" sz="2000" b="1" spc="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3BCB81A9-66EF-7B90-AE39-DAAD4C45B6D2}"/>
              </a:ext>
            </a:extLst>
          </p:cNvPr>
          <p:cNvPicPr>
            <a:picLocks noChangeAspect="1"/>
          </p:cNvPicPr>
          <p:nvPr/>
        </p:nvPicPr>
        <p:blipFill>
          <a:blip r:embed="rId4"/>
          <a:stretch>
            <a:fillRect/>
          </a:stretch>
        </p:blipFill>
        <p:spPr>
          <a:xfrm>
            <a:off x="752476" y="2139581"/>
            <a:ext cx="4930567" cy="2461473"/>
          </a:xfrm>
          <a:prstGeom prst="rect">
            <a:avLst/>
          </a:prstGeom>
        </p:spPr>
      </p:pic>
      <p:pic>
        <p:nvPicPr>
          <p:cNvPr id="13" name="Picture 12">
            <a:extLst>
              <a:ext uri="{FF2B5EF4-FFF2-40B4-BE49-F238E27FC236}">
                <a16:creationId xmlns:a16="http://schemas.microsoft.com/office/drawing/2014/main" id="{1583EBA0-A0CB-7108-1A14-6BC5141491BD}"/>
              </a:ext>
            </a:extLst>
          </p:cNvPr>
          <p:cNvPicPr>
            <a:picLocks noChangeAspect="1"/>
          </p:cNvPicPr>
          <p:nvPr/>
        </p:nvPicPr>
        <p:blipFill rotWithShape="1">
          <a:blip r:embed="rId5"/>
          <a:srcRect r="8955"/>
          <a:stretch/>
        </p:blipFill>
        <p:spPr>
          <a:xfrm>
            <a:off x="5828585" y="1778371"/>
            <a:ext cx="5610939" cy="3856717"/>
          </a:xfrm>
          <a:prstGeom prst="rect">
            <a:avLst/>
          </a:prstGeom>
        </p:spPr>
      </p:pic>
    </p:spTree>
    <p:extLst>
      <p:ext uri="{BB962C8B-B14F-4D97-AF65-F5344CB8AC3E}">
        <p14:creationId xmlns:p14="http://schemas.microsoft.com/office/powerpoint/2010/main" val="1221852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EXECUTION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3D92B4-8B06-6766-129D-70DDAE14FFEF}"/>
              </a:ext>
            </a:extLst>
          </p:cNvPr>
          <p:cNvPicPr>
            <a:picLocks noChangeAspect="1"/>
          </p:cNvPicPr>
          <p:nvPr/>
        </p:nvPicPr>
        <p:blipFill rotWithShape="1">
          <a:blip r:embed="rId4"/>
          <a:srcRect b="5338"/>
          <a:stretch/>
        </p:blipFill>
        <p:spPr>
          <a:xfrm>
            <a:off x="2118568" y="1611280"/>
            <a:ext cx="7768252" cy="413637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1899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EXECUTION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43160853-A60B-1363-A9C9-9CB6FB8E9808}"/>
              </a:ext>
            </a:extLst>
          </p:cNvPr>
          <p:cNvPicPr>
            <a:picLocks noChangeAspect="1"/>
          </p:cNvPicPr>
          <p:nvPr/>
        </p:nvPicPr>
        <p:blipFill rotWithShape="1">
          <a:blip r:embed="rId4"/>
          <a:srcRect b="6184"/>
          <a:stretch/>
        </p:blipFill>
        <p:spPr>
          <a:xfrm>
            <a:off x="2031726" y="1514142"/>
            <a:ext cx="8093111" cy="42708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50291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EXECUTION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E8F88B8-D0E6-D6C2-5F36-82F7851E019F}"/>
              </a:ext>
            </a:extLst>
          </p:cNvPr>
          <p:cNvPicPr>
            <a:picLocks noChangeAspect="1"/>
          </p:cNvPicPr>
          <p:nvPr/>
        </p:nvPicPr>
        <p:blipFill rotWithShape="1">
          <a:blip r:embed="rId4"/>
          <a:srcRect b="6384"/>
          <a:stretch/>
        </p:blipFill>
        <p:spPr>
          <a:xfrm>
            <a:off x="1996528" y="1514142"/>
            <a:ext cx="8198944" cy="431749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74327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EXECUTION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20836"/>
            <a:ext cx="10722483" cy="4789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endParaRPr lang="en-US" sz="2000" spc="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F45DDD6E-24C3-C3DC-3E56-170F6D402A20}"/>
              </a:ext>
            </a:extLst>
          </p:cNvPr>
          <p:cNvPicPr>
            <a:picLocks noChangeAspect="1"/>
          </p:cNvPicPr>
          <p:nvPr/>
        </p:nvPicPr>
        <p:blipFill rotWithShape="1">
          <a:blip r:embed="rId4"/>
          <a:srcRect b="5916"/>
          <a:stretch/>
        </p:blipFill>
        <p:spPr>
          <a:xfrm>
            <a:off x="2323322" y="1633206"/>
            <a:ext cx="7862711" cy="416110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7092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7"/>
            <a:ext cx="11005566" cy="5449566"/>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ABSTRACT</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446432"/>
            <a:ext cx="10722483" cy="43073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buClr>
                <a:schemeClr val="accent6"/>
              </a:buClr>
            </a:pPr>
            <a:r>
              <a:rPr lang="en-US" sz="2000" spc="0" dirty="0">
                <a:latin typeface="Segoe UI" panose="020B0502040204020203" pitchFamily="34" charset="0"/>
                <a:cs typeface="Segoe UI" panose="020B0502040204020203" pitchFamily="34" charset="0"/>
              </a:rPr>
              <a:t>Phishing websites have proven to be a major security concern. The ways to recognize various network threats, specifically attacks not seen before, is a primary issue that needs to be looked into immediately. The aim of phishing site URLs is to collect the private information like user’s identity, passwords and online money related exchanges. Phishers use the sites which are visibly and semantically like those of authentic websites. Since the majority of the clients go online to get to the administrations given by the government and money related organizations, there has been a vital increment in phishing threats and attacks since some years. The machine learning approaches to detect phishing websites have been proposed earlier and have been implemented. The central aim of this project is to implement the system with high efficiency, accuracy and cost effectively. That is been achieved. The project is implemented using 10 machine learning supervised classification models. Some of them are K-Nearest Neighbor, Support vector machine, decision tree and random forest classifier. It was established that the Gradient boost classifier provides best accuracy for the selected dataset and gives an accuracy score of 99.2%</a:t>
            </a:r>
          </a:p>
        </p:txBody>
      </p:sp>
    </p:spTree>
    <p:extLst>
      <p:ext uri="{BB962C8B-B14F-4D97-AF65-F5344CB8AC3E}">
        <p14:creationId xmlns:p14="http://schemas.microsoft.com/office/powerpoint/2010/main" val="798583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40</a:t>
            </a:fld>
            <a:endParaRPr lang="en-US" dirty="0"/>
          </a:p>
        </p:txBody>
      </p:sp>
      <p:pic>
        <p:nvPicPr>
          <p:cNvPr id="8" name="Picture 7">
            <a:extLst>
              <a:ext uri="{FF2B5EF4-FFF2-40B4-BE49-F238E27FC236}">
                <a16:creationId xmlns:a16="http://schemas.microsoft.com/office/drawing/2014/main" id="{FC80F282-39F2-2341-5AD9-2496299E8A34}"/>
              </a:ext>
            </a:extLst>
          </p:cNvPr>
          <p:cNvPicPr>
            <a:picLocks noChangeAspect="1"/>
          </p:cNvPicPr>
          <p:nvPr/>
        </p:nvPicPr>
        <p:blipFill>
          <a:blip r:embed="rId2"/>
          <a:stretch>
            <a:fillRect/>
          </a:stretch>
        </p:blipFill>
        <p:spPr>
          <a:xfrm>
            <a:off x="-2" y="0"/>
            <a:ext cx="1901095" cy="364282"/>
          </a:xfrm>
          <a:prstGeom prst="rect">
            <a:avLst/>
          </a:prstGeom>
        </p:spPr>
      </p:pic>
      <p:pic>
        <p:nvPicPr>
          <p:cNvPr id="9" name="Picture 8">
            <a:extLst>
              <a:ext uri="{FF2B5EF4-FFF2-40B4-BE49-F238E27FC236}">
                <a16:creationId xmlns:a16="http://schemas.microsoft.com/office/drawing/2014/main" id="{2011381F-F617-7F7C-A5BB-B4D9127737E4}"/>
              </a:ext>
            </a:extLst>
          </p:cNvPr>
          <p:cNvPicPr>
            <a:picLocks noChangeAspect="1"/>
          </p:cNvPicPr>
          <p:nvPr/>
        </p:nvPicPr>
        <p:blipFill>
          <a:blip r:embed="rId3"/>
          <a:stretch>
            <a:fillRect/>
          </a:stretch>
        </p:blipFill>
        <p:spPr>
          <a:xfrm>
            <a:off x="10642807" y="0"/>
            <a:ext cx="1549190" cy="418195"/>
          </a:xfrm>
          <a:prstGeom prst="rect">
            <a:avLst/>
          </a:prstGeom>
        </p:spPr>
      </p:pic>
    </p:spTree>
    <p:extLst>
      <p:ext uri="{BB962C8B-B14F-4D97-AF65-F5344CB8AC3E}">
        <p14:creationId xmlns:p14="http://schemas.microsoft.com/office/powerpoint/2010/main" val="7900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710652"/>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INTRODUCTION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209822"/>
            <a:ext cx="10722483" cy="5084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buClr>
                <a:schemeClr val="accent6"/>
              </a:buClr>
            </a:pPr>
            <a:r>
              <a:rPr lang="en-US" sz="2000" b="1" spc="0" dirty="0">
                <a:latin typeface="Segoe UI" panose="020B0502040204020203" pitchFamily="34" charset="0"/>
                <a:cs typeface="Segoe UI" panose="020B0502040204020203" pitchFamily="34" charset="0"/>
              </a:rPr>
              <a:t>WHAT IS PHISHING?</a:t>
            </a:r>
          </a:p>
          <a:p>
            <a:pPr marL="342900" indent="-342900" algn="just">
              <a:lnSpc>
                <a:spcPct val="100000"/>
              </a:lnSpc>
              <a:buClr>
                <a:schemeClr val="accent6"/>
              </a:buClr>
              <a:buFont typeface="Courier New" panose="02070309020205020404" pitchFamily="49" charset="0"/>
              <a:buChar char="o"/>
            </a:pPr>
            <a:r>
              <a:rPr lang="en-US" sz="2000" spc="0" dirty="0">
                <a:latin typeface="Segoe UI" panose="020B0502040204020203" pitchFamily="34" charset="0"/>
                <a:cs typeface="Segoe UI" panose="020B0502040204020203" pitchFamily="34" charset="0"/>
              </a:rPr>
              <a:t>Phishing is a form of fraud in which the attacker tries to learn sensitive information such as login credentials or account information by sending as a reputable entity or person in email or other communication channels. </a:t>
            </a:r>
          </a:p>
          <a:p>
            <a:pPr marL="342900" indent="-342900" algn="just">
              <a:lnSpc>
                <a:spcPct val="100000"/>
              </a:lnSpc>
              <a:buClr>
                <a:schemeClr val="accent6"/>
              </a:buClr>
              <a:buFont typeface="Courier New" panose="02070309020205020404" pitchFamily="49" charset="0"/>
              <a:buChar char="o"/>
            </a:pPr>
            <a:r>
              <a:rPr lang="en-US" sz="2000" spc="0" dirty="0">
                <a:latin typeface="Segoe UI" panose="020B0502040204020203" pitchFamily="34" charset="0"/>
                <a:cs typeface="Segoe UI" panose="020B0502040204020203" pitchFamily="34" charset="0"/>
              </a:rPr>
              <a:t>Typically a victim receives a message that appears to have been sent by a known contact or organization. The message contains malicious software targeting the user's computer or has links to direct victims to malicious websites in order to trick them into divulging personal and financial information, such as passwords, account IDs or credit card details. </a:t>
            </a:r>
          </a:p>
          <a:p>
            <a:pPr marL="342900" indent="-342900" algn="just">
              <a:lnSpc>
                <a:spcPct val="100000"/>
              </a:lnSpc>
              <a:buClr>
                <a:schemeClr val="accent6"/>
              </a:buClr>
              <a:buFont typeface="Courier New" panose="02070309020205020404" pitchFamily="49" charset="0"/>
              <a:buChar char="o"/>
            </a:pPr>
            <a:r>
              <a:rPr lang="en-US" sz="2000" spc="0" dirty="0">
                <a:latin typeface="Segoe UI" panose="020B0502040204020203" pitchFamily="34" charset="0"/>
                <a:cs typeface="Segoe UI" panose="020B0502040204020203" pitchFamily="34" charset="0"/>
              </a:rPr>
              <a:t>Phishing is popular among attackers, since it is easier to trick someone into clicking a malicious link which seems legitimate than trying to break through a computer's defense systems. The malicious links within the body of the message are designed to make it appear that they go to the spoofed organization using that organization's logos and other legitimate contents.URL is the first thing to analyse a website to decide whether it is a phishing or not. As we mentioned before, URLs of phishing domains have some distinctive points. Features which are related to these points are obtained when the URL is processed.</a:t>
            </a:r>
          </a:p>
          <a:p>
            <a:pPr algn="just">
              <a:lnSpc>
                <a:spcPct val="100000"/>
              </a:lnSpc>
              <a:buClr>
                <a:schemeClr val="accent6"/>
              </a:buClr>
            </a:pPr>
            <a:r>
              <a:rPr lang="en-US" sz="2000" spc="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208915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710652"/>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INTRODUCTION</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519310"/>
            <a:ext cx="10722483" cy="4775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buClr>
                <a:schemeClr val="accent6"/>
              </a:buClr>
            </a:pPr>
            <a:r>
              <a:rPr lang="en-US" sz="2000" b="1" spc="0" dirty="0">
                <a:latin typeface="Segoe UI" panose="020B0502040204020203" pitchFamily="34" charset="0"/>
                <a:cs typeface="Segoe UI" panose="020B0502040204020203" pitchFamily="34" charset="0"/>
              </a:rPr>
              <a:t>DETECTION PROCESS:</a:t>
            </a:r>
          </a:p>
          <a:p>
            <a:pPr algn="just">
              <a:lnSpc>
                <a:spcPct val="100000"/>
              </a:lnSpc>
              <a:buClr>
                <a:schemeClr val="accent6"/>
              </a:buClr>
            </a:pPr>
            <a:r>
              <a:rPr lang="en-US" sz="2000" spc="0" dirty="0">
                <a:latin typeface="Segoe UI" panose="020B0502040204020203" pitchFamily="34" charset="0"/>
                <a:cs typeface="Segoe UI" panose="020B0502040204020203" pitchFamily="34" charset="0"/>
              </a:rPr>
              <a:t>Detecting Phishing Domains is a classification problem, so it means we need labeled data which has samples as phish domains and legitimate domains in the training phase. The dataset which will be used in the training phase is a very important point to build successful detection mechanism. We have to use samples whose classes are precisely known. So, it means, the samples which are labeled as phishing must be absolutely detected as phishing. Like wise the samples which are labeled as legitimate must be absolutely detected as legitimate. Otherwise, the system will not work correctly if we use samples that we are not sure about.</a:t>
            </a:r>
          </a:p>
          <a:p>
            <a:pPr algn="just">
              <a:lnSpc>
                <a:spcPct val="100000"/>
              </a:lnSpc>
              <a:buClr>
                <a:schemeClr val="accent6"/>
              </a:buClr>
            </a:pPr>
            <a:r>
              <a:rPr lang="en-US" sz="2000" b="1" spc="0" dirty="0">
                <a:latin typeface="Segoe UI" panose="020B0502040204020203" pitchFamily="34" charset="0"/>
                <a:cs typeface="Segoe UI" panose="020B0502040204020203" pitchFamily="34" charset="0"/>
              </a:rPr>
              <a:t>DETECTION:</a:t>
            </a:r>
          </a:p>
          <a:p>
            <a:pPr algn="just">
              <a:lnSpc>
                <a:spcPct val="100000"/>
              </a:lnSpc>
              <a:buClr>
                <a:schemeClr val="accent6"/>
              </a:buClr>
            </a:pPr>
            <a:r>
              <a:rPr lang="en-US" sz="2000" spc="0" dirty="0">
                <a:latin typeface="Segoe UI" panose="020B0502040204020203" pitchFamily="34" charset="0"/>
                <a:cs typeface="Segoe UI" panose="020B0502040204020203" pitchFamily="34" charset="0"/>
              </a:rPr>
              <a:t>For this purpose, some public datasets are created for phishing. Some of the well-known one is PhishTank. These data sources are used commonly in academic studies.</a:t>
            </a:r>
          </a:p>
        </p:txBody>
      </p:sp>
    </p:spTree>
    <p:extLst>
      <p:ext uri="{BB962C8B-B14F-4D97-AF65-F5344CB8AC3E}">
        <p14:creationId xmlns:p14="http://schemas.microsoft.com/office/powerpoint/2010/main" val="2151766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710652"/>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LITERATURE SURVEY</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378634"/>
            <a:ext cx="10722483" cy="4916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buClr>
                <a:schemeClr val="accent6"/>
              </a:buClr>
            </a:pPr>
            <a:endParaRPr lang="en-US" sz="2000" spc="0" dirty="0">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id="{45AA3B8F-EB6C-C348-6643-F624F97013DD}"/>
              </a:ext>
            </a:extLst>
          </p:cNvPr>
          <p:cNvGraphicFramePr>
            <a:graphicFrameLocks noGrp="1"/>
          </p:cNvGraphicFramePr>
          <p:nvPr>
            <p:extLst>
              <p:ext uri="{D42A27DB-BD31-4B8C-83A1-F6EECF244321}">
                <p14:modId xmlns:p14="http://schemas.microsoft.com/office/powerpoint/2010/main" val="4014070516"/>
              </p:ext>
            </p:extLst>
          </p:nvPr>
        </p:nvGraphicFramePr>
        <p:xfrm>
          <a:off x="1082351" y="1688255"/>
          <a:ext cx="10170367" cy="4448405"/>
        </p:xfrm>
        <a:graphic>
          <a:graphicData uri="http://schemas.openxmlformats.org/drawingml/2006/table">
            <a:tbl>
              <a:tblPr firstRow="1" firstCol="1" lastRow="1" lastCol="1" bandRow="1" bandCol="1">
                <a:tableStyleId>{00A15C55-8517-42AA-B614-E9B94910E393}</a:tableStyleId>
              </a:tblPr>
              <a:tblGrid>
                <a:gridCol w="1030009">
                  <a:extLst>
                    <a:ext uri="{9D8B030D-6E8A-4147-A177-3AD203B41FA5}">
                      <a16:colId xmlns:a16="http://schemas.microsoft.com/office/drawing/2014/main" val="2138427200"/>
                    </a:ext>
                  </a:extLst>
                </a:gridCol>
                <a:gridCol w="1736812">
                  <a:extLst>
                    <a:ext uri="{9D8B030D-6E8A-4147-A177-3AD203B41FA5}">
                      <a16:colId xmlns:a16="http://schemas.microsoft.com/office/drawing/2014/main" val="1524651398"/>
                    </a:ext>
                  </a:extLst>
                </a:gridCol>
                <a:gridCol w="2994969">
                  <a:extLst>
                    <a:ext uri="{9D8B030D-6E8A-4147-A177-3AD203B41FA5}">
                      <a16:colId xmlns:a16="http://schemas.microsoft.com/office/drawing/2014/main" val="2987554577"/>
                    </a:ext>
                  </a:extLst>
                </a:gridCol>
                <a:gridCol w="2364214">
                  <a:extLst>
                    <a:ext uri="{9D8B030D-6E8A-4147-A177-3AD203B41FA5}">
                      <a16:colId xmlns:a16="http://schemas.microsoft.com/office/drawing/2014/main" val="4002236730"/>
                    </a:ext>
                  </a:extLst>
                </a:gridCol>
                <a:gridCol w="2044363">
                  <a:extLst>
                    <a:ext uri="{9D8B030D-6E8A-4147-A177-3AD203B41FA5}">
                      <a16:colId xmlns:a16="http://schemas.microsoft.com/office/drawing/2014/main" val="4194899980"/>
                    </a:ext>
                  </a:extLst>
                </a:gridCol>
              </a:tblGrid>
              <a:tr h="307809">
                <a:tc>
                  <a:txBody>
                    <a:bodyPr/>
                    <a:lstStyle/>
                    <a:p>
                      <a:pPr marL="110490">
                        <a:lnSpc>
                          <a:spcPct val="107000"/>
                        </a:lnSpc>
                        <a:spcBef>
                          <a:spcPts val="885"/>
                        </a:spcBef>
                        <a:spcAft>
                          <a:spcPts val="0"/>
                        </a:spcAft>
                      </a:pPr>
                      <a:r>
                        <a:rPr lang="en-US" sz="1200" kern="100">
                          <a:effectLst/>
                        </a:rPr>
                        <a:t>S. No</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385445" marR="159385" indent="-186055">
                        <a:lnSpc>
                          <a:spcPct val="91000"/>
                        </a:lnSpc>
                        <a:spcBef>
                          <a:spcPts val="15"/>
                        </a:spcBef>
                        <a:spcAft>
                          <a:spcPts val="0"/>
                        </a:spcAft>
                      </a:pPr>
                      <a:r>
                        <a:rPr lang="en-US" sz="1200" kern="100" spc="-5">
                          <a:effectLst/>
                        </a:rPr>
                        <a:t>Authors </a:t>
                      </a:r>
                      <a:r>
                        <a:rPr lang="en-US" sz="1200" kern="100">
                          <a:effectLst/>
                        </a:rPr>
                        <a:t>and</a:t>
                      </a:r>
                      <a:r>
                        <a:rPr lang="en-US" sz="1200" kern="100" spc="-210">
                          <a:effectLst/>
                        </a:rPr>
                        <a:t> </a:t>
                      </a:r>
                      <a:r>
                        <a:rPr lang="en-US" sz="1200" kern="100">
                          <a:effectLst/>
                        </a:rPr>
                        <a:t>Year</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347345">
                        <a:lnSpc>
                          <a:spcPts val="1010"/>
                        </a:lnSpc>
                      </a:pPr>
                      <a:r>
                        <a:rPr lang="en-US" sz="1200" kern="100" dirty="0">
                          <a:effectLst/>
                        </a:rPr>
                        <a:t>Description</a:t>
                      </a:r>
                      <a:r>
                        <a:rPr lang="en-US" sz="1200" kern="100" spc="-40" dirty="0">
                          <a:effectLst/>
                        </a:rPr>
                        <a:t> </a:t>
                      </a:r>
                      <a:r>
                        <a:rPr lang="en-US" sz="1200" kern="100" dirty="0">
                          <a:effectLst/>
                        </a:rPr>
                        <a:t>Of</a:t>
                      </a:r>
                      <a:r>
                        <a:rPr lang="en-US" sz="1200" kern="100" spc="-40" dirty="0">
                          <a:effectLst/>
                        </a:rPr>
                        <a:t> </a:t>
                      </a:r>
                      <a:r>
                        <a:rPr lang="en-US" sz="1200" kern="100" dirty="0">
                          <a:effectLst/>
                        </a:rPr>
                        <a:t>Paper</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401320">
                        <a:lnSpc>
                          <a:spcPts val="1010"/>
                        </a:lnSpc>
                      </a:pPr>
                      <a:r>
                        <a:rPr lang="en-US" sz="1200" kern="100">
                          <a:effectLst/>
                        </a:rPr>
                        <a:t>Advantages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316230">
                        <a:lnSpc>
                          <a:spcPts val="1010"/>
                        </a:lnSpc>
                      </a:pPr>
                      <a:r>
                        <a:rPr lang="en-US" sz="1200" kern="100">
                          <a:effectLst/>
                        </a:rPr>
                        <a:t>Limitations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984094927"/>
                  </a:ext>
                </a:extLst>
              </a:tr>
              <a:tr h="2001281">
                <a:tc>
                  <a:txBody>
                    <a:bodyPr/>
                    <a:lstStyle/>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marR="5080" algn="ctr">
                        <a:lnSpc>
                          <a:spcPct val="107000"/>
                        </a:lnSpc>
                        <a:spcBef>
                          <a:spcPts val="815"/>
                        </a:spcBef>
                        <a:spcAft>
                          <a:spcPts val="0"/>
                        </a:spcAft>
                      </a:pPr>
                      <a:r>
                        <a:rPr lang="en-US" sz="1200" kern="100">
                          <a:effectLst/>
                        </a:rPr>
                        <a:t>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3185" marR="368300">
                        <a:lnSpc>
                          <a:spcPct val="100000"/>
                        </a:lnSpc>
                        <a:spcBef>
                          <a:spcPts val="15"/>
                        </a:spcBef>
                        <a:spcAft>
                          <a:spcPts val="0"/>
                        </a:spcAft>
                      </a:pPr>
                      <a:r>
                        <a:rPr lang="en-US" sz="1200" kern="100">
                          <a:effectLst/>
                        </a:rPr>
                        <a:t>Tsehay</a:t>
                      </a:r>
                      <a:r>
                        <a:rPr lang="en-US" sz="1200" kern="100" spc="5">
                          <a:effectLst/>
                        </a:rPr>
                        <a:t> </a:t>
                      </a:r>
                      <a:r>
                        <a:rPr lang="en-US" sz="1200" kern="100" spc="-5">
                          <a:effectLst/>
                        </a:rPr>
                        <a:t>Admassu</a:t>
                      </a:r>
                      <a:r>
                        <a:rPr lang="en-US" sz="1200" kern="100" spc="-260">
                          <a:effectLst/>
                        </a:rPr>
                        <a:t> </a:t>
                      </a:r>
                      <a:r>
                        <a:rPr lang="en-US" sz="1200" kern="100">
                          <a:effectLst/>
                        </a:rPr>
                        <a:t>Assegie.</a:t>
                      </a:r>
                      <a:r>
                        <a:rPr lang="en-US" sz="1200" kern="100" spc="5">
                          <a:effectLst/>
                        </a:rPr>
                        <a:t> </a:t>
                      </a:r>
                      <a:r>
                        <a:rPr lang="en-US" sz="1200" kern="100">
                          <a:effectLst/>
                        </a:rPr>
                        <a:t>(2021)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5090" marR="24765" algn="just">
                        <a:lnSpc>
                          <a:spcPct val="107000"/>
                        </a:lnSpc>
                        <a:spcAft>
                          <a:spcPts val="0"/>
                        </a:spcAft>
                        <a:tabLst>
                          <a:tab pos="728345" algn="l"/>
                          <a:tab pos="1167130" algn="l"/>
                          <a:tab pos="1450975" algn="l"/>
                        </a:tabLst>
                      </a:pPr>
                      <a:r>
                        <a:rPr lang="en-US" sz="1200" kern="100" dirty="0">
                          <a:effectLst/>
                        </a:rPr>
                        <a:t>The</a:t>
                      </a:r>
                      <a:r>
                        <a:rPr lang="en-US" sz="1200" kern="100" spc="5" dirty="0">
                          <a:effectLst/>
                        </a:rPr>
                        <a:t> </a:t>
                      </a:r>
                      <a:r>
                        <a:rPr lang="en-US" sz="1200" kern="100" dirty="0">
                          <a:effectLst/>
                        </a:rPr>
                        <a:t>proposed</a:t>
                      </a:r>
                      <a:r>
                        <a:rPr lang="en-US" sz="1200" kern="100" spc="5" dirty="0">
                          <a:effectLst/>
                        </a:rPr>
                        <a:t> </a:t>
                      </a:r>
                      <a:r>
                        <a:rPr lang="en-US" sz="1200" kern="100" dirty="0">
                          <a:effectLst/>
                        </a:rPr>
                        <a:t>model</a:t>
                      </a:r>
                      <a:r>
                        <a:rPr lang="en-US" sz="1200" kern="100" spc="5" dirty="0">
                          <a:effectLst/>
                        </a:rPr>
                        <a:t> </a:t>
                      </a:r>
                      <a:r>
                        <a:rPr lang="en-US" sz="1200" kern="100" dirty="0">
                          <a:effectLst/>
                        </a:rPr>
                        <a:t>detects</a:t>
                      </a:r>
                      <a:r>
                        <a:rPr lang="en-US" sz="1200" kern="100" spc="5" dirty="0">
                          <a:effectLst/>
                        </a:rPr>
                        <a:t> </a:t>
                      </a:r>
                      <a:r>
                        <a:rPr lang="en-US" sz="1200" kern="100" dirty="0">
                          <a:effectLst/>
                        </a:rPr>
                        <a:t>phishing</a:t>
                      </a:r>
                      <a:r>
                        <a:rPr lang="en-US" sz="1200" kern="100" spc="5" dirty="0">
                          <a:effectLst/>
                        </a:rPr>
                        <a:t> </a:t>
                      </a:r>
                      <a:r>
                        <a:rPr lang="en-US" sz="1200" kern="100" dirty="0">
                          <a:effectLst/>
                        </a:rPr>
                        <a:t>attack</a:t>
                      </a:r>
                      <a:r>
                        <a:rPr lang="en-US" sz="1200" kern="100" spc="5" dirty="0">
                          <a:effectLst/>
                        </a:rPr>
                        <a:t> </a:t>
                      </a:r>
                      <a:r>
                        <a:rPr lang="en-US" sz="1200" kern="100" dirty="0">
                          <a:effectLst/>
                        </a:rPr>
                        <a:t>through</a:t>
                      </a:r>
                      <a:r>
                        <a:rPr lang="en-US" sz="1200" kern="100" spc="5" dirty="0">
                          <a:effectLst/>
                        </a:rPr>
                        <a:t> </a:t>
                      </a:r>
                      <a:r>
                        <a:rPr lang="en-US" sz="1200" kern="100" dirty="0">
                          <a:effectLst/>
                        </a:rPr>
                        <a:t>URL</a:t>
                      </a:r>
                      <a:r>
                        <a:rPr lang="en-US" sz="1200" kern="100" spc="-235" dirty="0">
                          <a:effectLst/>
                        </a:rPr>
                        <a:t> </a:t>
                      </a:r>
                      <a:r>
                        <a:rPr lang="en-US" sz="1200" kern="100" dirty="0">
                          <a:effectLst/>
                        </a:rPr>
                        <a:t>classification.		The</a:t>
                      </a:r>
                      <a:r>
                        <a:rPr lang="en-US" sz="1200" kern="100" spc="-240" dirty="0">
                          <a:effectLst/>
                        </a:rPr>
                        <a:t> </a:t>
                      </a:r>
                      <a:r>
                        <a:rPr lang="en-US" sz="1200" kern="100" dirty="0">
                          <a:effectLst/>
                        </a:rPr>
                        <a:t>performance</a:t>
                      </a:r>
                      <a:r>
                        <a:rPr lang="en-US" sz="1200" kern="100" spc="5" dirty="0">
                          <a:effectLst/>
                        </a:rPr>
                        <a:t> </a:t>
                      </a:r>
                      <a:r>
                        <a:rPr lang="en-US" sz="1200" kern="100" dirty="0">
                          <a:effectLst/>
                        </a:rPr>
                        <a:t>of</a:t>
                      </a:r>
                      <a:r>
                        <a:rPr lang="en-US" sz="1200" kern="100" spc="5" dirty="0">
                          <a:effectLst/>
                        </a:rPr>
                        <a:t> </a:t>
                      </a:r>
                      <a:r>
                        <a:rPr lang="en-US" sz="1200" kern="100" dirty="0">
                          <a:effectLst/>
                        </a:rPr>
                        <a:t>the</a:t>
                      </a:r>
                      <a:r>
                        <a:rPr lang="en-US" sz="1200" kern="100" spc="5" dirty="0">
                          <a:effectLst/>
                        </a:rPr>
                        <a:t> </a:t>
                      </a:r>
                      <a:r>
                        <a:rPr lang="en-US" sz="1200" kern="100" dirty="0">
                          <a:effectLst/>
                        </a:rPr>
                        <a:t>proposed</a:t>
                      </a:r>
                      <a:r>
                        <a:rPr lang="en-US" sz="1200" kern="100" spc="-235" dirty="0">
                          <a:effectLst/>
                        </a:rPr>
                        <a:t> </a:t>
                      </a:r>
                      <a:r>
                        <a:rPr lang="en-US" sz="1200" kern="100" dirty="0">
                          <a:effectLst/>
                        </a:rPr>
                        <a:t>model</a:t>
                      </a:r>
                      <a:r>
                        <a:rPr lang="en-US" sz="1200" kern="100" spc="-20" dirty="0">
                          <a:effectLst/>
                        </a:rPr>
                        <a:t> </a:t>
                      </a:r>
                      <a:r>
                        <a:rPr lang="en-US" sz="1200" kern="100" dirty="0">
                          <a:effectLst/>
                        </a:rPr>
                        <a:t>is</a:t>
                      </a:r>
                      <a:r>
                        <a:rPr lang="en-US" sz="1200" kern="100" spc="-40" dirty="0">
                          <a:effectLst/>
                        </a:rPr>
                        <a:t> </a:t>
                      </a:r>
                      <a:r>
                        <a:rPr lang="en-US" sz="1200" kern="100" dirty="0">
                          <a:effectLst/>
                        </a:rPr>
                        <a:t>tested</a:t>
                      </a:r>
                      <a:r>
                        <a:rPr lang="en-US" sz="1200" kern="100" spc="-15" dirty="0">
                          <a:effectLst/>
                        </a:rPr>
                        <a:t> </a:t>
                      </a:r>
                      <a:r>
                        <a:rPr lang="en-US" sz="1200" kern="100" dirty="0">
                          <a:effectLst/>
                        </a:rPr>
                        <a:t>empirically</a:t>
                      </a:r>
                      <a:r>
                        <a:rPr lang="en-US" sz="1200" kern="100" spc="-10" dirty="0">
                          <a:effectLst/>
                        </a:rPr>
                        <a:t> </a:t>
                      </a:r>
                      <a:r>
                        <a:rPr lang="en-US" sz="1200" kern="100" dirty="0">
                          <a:effectLst/>
                        </a:rPr>
                        <a:t>and</a:t>
                      </a:r>
                      <a:r>
                        <a:rPr lang="en-US" sz="1200" kern="100" spc="-240" dirty="0">
                          <a:effectLst/>
                        </a:rPr>
                        <a:t> </a:t>
                      </a:r>
                      <a:r>
                        <a:rPr lang="en-US" sz="1200" kern="100" dirty="0">
                          <a:effectLst/>
                        </a:rPr>
                        <a:t>result	is	analyzed.</a:t>
                      </a:r>
                      <a:r>
                        <a:rPr lang="en-US" sz="1200" kern="100" spc="-240" dirty="0">
                          <a:effectLst/>
                        </a:rPr>
                        <a:t> </a:t>
                      </a:r>
                      <a:r>
                        <a:rPr lang="en-US" sz="1200" kern="100" dirty="0">
                          <a:effectLst/>
                        </a:rPr>
                        <a:t>Experimental result on test set</a:t>
                      </a:r>
                      <a:r>
                        <a:rPr lang="en-US" sz="1200" kern="100" spc="5" dirty="0">
                          <a:effectLst/>
                        </a:rPr>
                        <a:t> </a:t>
                      </a:r>
                      <a:r>
                        <a:rPr lang="en-US" sz="1200" kern="100" dirty="0">
                          <a:effectLst/>
                        </a:rPr>
                        <a:t>reveals</a:t>
                      </a:r>
                      <a:r>
                        <a:rPr lang="en-US" sz="1200" kern="100" spc="5" dirty="0">
                          <a:effectLst/>
                        </a:rPr>
                        <a:t> </a:t>
                      </a:r>
                      <a:r>
                        <a:rPr lang="en-US" sz="1200" kern="100" dirty="0">
                          <a:effectLst/>
                        </a:rPr>
                        <a:t>that</a:t>
                      </a:r>
                      <a:r>
                        <a:rPr lang="en-US" sz="1200" kern="100" spc="5" dirty="0">
                          <a:effectLst/>
                        </a:rPr>
                        <a:t> </a:t>
                      </a:r>
                      <a:r>
                        <a:rPr lang="en-US" sz="1200" kern="100" dirty="0">
                          <a:effectLst/>
                        </a:rPr>
                        <a:t>the</a:t>
                      </a:r>
                      <a:r>
                        <a:rPr lang="en-US" sz="1200" kern="100" spc="5" dirty="0">
                          <a:effectLst/>
                        </a:rPr>
                        <a:t> </a:t>
                      </a:r>
                      <a:r>
                        <a:rPr lang="en-US" sz="1200" kern="100" dirty="0">
                          <a:effectLst/>
                        </a:rPr>
                        <a:t>model</a:t>
                      </a:r>
                      <a:r>
                        <a:rPr lang="en-US" sz="1200" kern="100" spc="5" dirty="0">
                          <a:effectLst/>
                        </a:rPr>
                        <a:t> </a:t>
                      </a:r>
                      <a:r>
                        <a:rPr lang="en-US" sz="1200" kern="100" dirty="0">
                          <a:effectLst/>
                        </a:rPr>
                        <a:t>is</a:t>
                      </a:r>
                      <a:r>
                        <a:rPr lang="en-US" sz="1200" kern="100" spc="5" dirty="0">
                          <a:effectLst/>
                        </a:rPr>
                        <a:t> </a:t>
                      </a:r>
                      <a:r>
                        <a:rPr lang="en-US" sz="1200" kern="100" dirty="0">
                          <a:effectLst/>
                        </a:rPr>
                        <a:t>efficient</a:t>
                      </a:r>
                      <a:r>
                        <a:rPr lang="en-US" sz="1200" kern="100" spc="5" dirty="0">
                          <a:effectLst/>
                        </a:rPr>
                        <a:t> </a:t>
                      </a:r>
                      <a:r>
                        <a:rPr lang="en-US" sz="1200" kern="100" dirty="0">
                          <a:effectLst/>
                        </a:rPr>
                        <a:t>on</a:t>
                      </a:r>
                      <a:r>
                        <a:rPr lang="en-US" sz="1200" kern="100" spc="5" dirty="0">
                          <a:effectLst/>
                        </a:rPr>
                        <a:t> </a:t>
                      </a:r>
                      <a:r>
                        <a:rPr lang="en-US" sz="1200" kern="100" dirty="0">
                          <a:effectLst/>
                        </a:rPr>
                        <a:t>phishing</a:t>
                      </a:r>
                      <a:r>
                        <a:rPr lang="en-US" sz="1200" kern="100" spc="5" dirty="0">
                          <a:effectLst/>
                        </a:rPr>
                        <a:t> </a:t>
                      </a:r>
                      <a:r>
                        <a:rPr lang="en-US" sz="1200" kern="100" dirty="0">
                          <a:effectLst/>
                        </a:rPr>
                        <a:t>attack</a:t>
                      </a:r>
                      <a:r>
                        <a:rPr lang="en-US" sz="1200" kern="100" spc="-235" dirty="0">
                          <a:effectLst/>
                        </a:rPr>
                        <a:t> </a:t>
                      </a:r>
                      <a:r>
                        <a:rPr lang="en-US" sz="1200" kern="100" dirty="0">
                          <a:effectLst/>
                        </a:rPr>
                        <a:t>detection.</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4455" marR="30480" algn="just">
                        <a:lnSpc>
                          <a:spcPct val="107000"/>
                        </a:lnSpc>
                        <a:spcAft>
                          <a:spcPts val="0"/>
                        </a:spcAft>
                      </a:pPr>
                      <a:r>
                        <a:rPr lang="en-US" sz="1200" kern="100">
                          <a:effectLst/>
                        </a:rPr>
                        <a:t>The KNN algorithm is</a:t>
                      </a:r>
                      <a:r>
                        <a:rPr lang="en-US" sz="1200" kern="100" spc="5">
                          <a:effectLst/>
                        </a:rPr>
                        <a:t> </a:t>
                      </a:r>
                      <a:r>
                        <a:rPr lang="en-US" sz="1200" kern="100">
                          <a:effectLst/>
                        </a:rPr>
                        <a:t>used in order to detect</a:t>
                      </a:r>
                      <a:r>
                        <a:rPr lang="en-US" sz="1200" kern="100" spc="5">
                          <a:effectLst/>
                        </a:rPr>
                        <a:t> </a:t>
                      </a:r>
                      <a:r>
                        <a:rPr lang="en-US" sz="1200" kern="100">
                          <a:effectLst/>
                        </a:rPr>
                        <a:t>the</a:t>
                      </a:r>
                      <a:r>
                        <a:rPr lang="en-US" sz="1200" kern="100" spc="5">
                          <a:effectLst/>
                        </a:rPr>
                        <a:t> </a:t>
                      </a:r>
                      <a:r>
                        <a:rPr lang="en-US" sz="1200" kern="100">
                          <a:effectLst/>
                        </a:rPr>
                        <a:t>phishing</a:t>
                      </a:r>
                      <a:r>
                        <a:rPr lang="en-US" sz="1200" kern="100" spc="5">
                          <a:effectLst/>
                        </a:rPr>
                        <a:t> </a:t>
                      </a:r>
                      <a:r>
                        <a:rPr lang="en-US" sz="1200" kern="100">
                          <a:effectLst/>
                        </a:rPr>
                        <a:t>websites.</a:t>
                      </a:r>
                      <a:r>
                        <a:rPr lang="en-US" sz="1200" kern="100" spc="5">
                          <a:effectLst/>
                        </a:rPr>
                        <a:t> </a:t>
                      </a:r>
                      <a:r>
                        <a:rPr lang="en-US" sz="1200" kern="100">
                          <a:effectLst/>
                        </a:rPr>
                        <a:t>And</a:t>
                      </a:r>
                      <a:r>
                        <a:rPr lang="en-US" sz="1200" kern="100" spc="5">
                          <a:effectLst/>
                        </a:rPr>
                        <a:t> </a:t>
                      </a:r>
                      <a:r>
                        <a:rPr lang="en-US" sz="1200" kern="100">
                          <a:effectLst/>
                        </a:rPr>
                        <a:t>it</a:t>
                      </a:r>
                      <a:r>
                        <a:rPr lang="en-US" sz="1200" kern="100" spc="5">
                          <a:effectLst/>
                        </a:rPr>
                        <a:t> </a:t>
                      </a:r>
                      <a:r>
                        <a:rPr lang="en-US" sz="1200" kern="100">
                          <a:effectLst/>
                        </a:rPr>
                        <a:t>gives</a:t>
                      </a:r>
                      <a:r>
                        <a:rPr lang="en-US" sz="1200" kern="100" spc="255">
                          <a:effectLst/>
                        </a:rPr>
                        <a:t> </a:t>
                      </a:r>
                      <a:r>
                        <a:rPr lang="en-US" sz="1200" kern="100">
                          <a:effectLst/>
                        </a:rPr>
                        <a:t>an</a:t>
                      </a:r>
                      <a:r>
                        <a:rPr lang="en-US" sz="1200" kern="100" spc="5">
                          <a:effectLst/>
                        </a:rPr>
                        <a:t> </a:t>
                      </a:r>
                      <a:r>
                        <a:rPr lang="en-US" sz="1200" kern="100">
                          <a:effectLst/>
                        </a:rPr>
                        <a:t>accuracy</a:t>
                      </a:r>
                      <a:r>
                        <a:rPr lang="en-US" sz="1200" kern="100" spc="-50">
                          <a:effectLst/>
                        </a:rPr>
                        <a:t> </a:t>
                      </a:r>
                      <a:r>
                        <a:rPr lang="en-US" sz="1200" kern="100">
                          <a:effectLst/>
                        </a:rPr>
                        <a:t>of</a:t>
                      </a:r>
                      <a:r>
                        <a:rPr lang="en-US" sz="1200" kern="100" spc="10">
                          <a:effectLst/>
                        </a:rPr>
                        <a:t> </a:t>
                      </a:r>
                      <a:r>
                        <a:rPr lang="en-US" sz="1200" kern="100">
                          <a:effectLst/>
                        </a:rPr>
                        <a:t>85%.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7630" marR="20320" algn="just">
                        <a:lnSpc>
                          <a:spcPct val="107000"/>
                        </a:lnSpc>
                        <a:spcBef>
                          <a:spcPts val="10"/>
                        </a:spcBef>
                        <a:spcAft>
                          <a:spcPts val="0"/>
                        </a:spcAft>
                      </a:pPr>
                      <a:r>
                        <a:rPr lang="en-US" sz="1200" kern="100">
                          <a:effectLst/>
                        </a:rPr>
                        <a:t>KNN algorithm leads</a:t>
                      </a:r>
                      <a:r>
                        <a:rPr lang="en-US" sz="1200" kern="100" spc="5">
                          <a:effectLst/>
                        </a:rPr>
                        <a:t> </a:t>
                      </a:r>
                      <a:r>
                        <a:rPr lang="en-US" sz="1200" kern="100">
                          <a:effectLst/>
                        </a:rPr>
                        <a:t>to</a:t>
                      </a:r>
                      <a:r>
                        <a:rPr lang="en-US" sz="1200" kern="100" spc="5">
                          <a:effectLst/>
                        </a:rPr>
                        <a:t> </a:t>
                      </a:r>
                      <a:r>
                        <a:rPr lang="en-US" sz="1200" kern="100">
                          <a:effectLst/>
                        </a:rPr>
                        <a:t>overfitting</a:t>
                      </a:r>
                      <a:r>
                        <a:rPr lang="en-US" sz="1200" kern="100" spc="5">
                          <a:effectLst/>
                        </a:rPr>
                        <a:t> </a:t>
                      </a:r>
                      <a:r>
                        <a:rPr lang="en-US" sz="1200" kern="100">
                          <a:effectLst/>
                        </a:rPr>
                        <a:t>as</a:t>
                      </a:r>
                      <a:r>
                        <a:rPr lang="en-US" sz="1200" kern="100" spc="5">
                          <a:effectLst/>
                        </a:rPr>
                        <a:t> </a:t>
                      </a:r>
                      <a:r>
                        <a:rPr lang="en-US" sz="1200" kern="100">
                          <a:effectLst/>
                        </a:rPr>
                        <a:t>the</a:t>
                      </a:r>
                      <a:r>
                        <a:rPr lang="en-US" sz="1200" kern="100" spc="5">
                          <a:effectLst/>
                        </a:rPr>
                        <a:t> </a:t>
                      </a:r>
                      <a:r>
                        <a:rPr lang="en-US" sz="1200" kern="100">
                          <a:effectLst/>
                        </a:rPr>
                        <a:t>training</a:t>
                      </a:r>
                      <a:r>
                        <a:rPr lang="en-US" sz="1200" kern="100" spc="5">
                          <a:effectLst/>
                        </a:rPr>
                        <a:t> </a:t>
                      </a:r>
                      <a:r>
                        <a:rPr lang="en-US" sz="1200" kern="100">
                          <a:effectLst/>
                        </a:rPr>
                        <a:t>data</a:t>
                      </a:r>
                      <a:r>
                        <a:rPr lang="en-US" sz="1200" kern="100" spc="5">
                          <a:effectLst/>
                        </a:rPr>
                        <a:t> </a:t>
                      </a:r>
                      <a:r>
                        <a:rPr lang="en-US" sz="1200" kern="100">
                          <a:effectLst/>
                        </a:rPr>
                        <a:t>is</a:t>
                      </a:r>
                      <a:r>
                        <a:rPr lang="en-US" sz="1200" kern="100" spc="5">
                          <a:effectLst/>
                        </a:rPr>
                        <a:t> </a:t>
                      </a:r>
                      <a:r>
                        <a:rPr lang="en-US" sz="1200" kern="100">
                          <a:effectLst/>
                        </a:rPr>
                        <a:t>too</a:t>
                      </a:r>
                      <a:r>
                        <a:rPr lang="en-US" sz="1200" kern="100" spc="-210">
                          <a:effectLst/>
                        </a:rPr>
                        <a:t> </a:t>
                      </a:r>
                      <a:r>
                        <a:rPr lang="en-US" sz="1200" kern="100">
                          <a:effectLst/>
                        </a:rPr>
                        <a:t>small.</a:t>
                      </a:r>
                      <a:r>
                        <a:rPr lang="en-US" sz="1200" kern="100" spc="5">
                          <a:effectLst/>
                        </a:rPr>
                        <a:t> </a:t>
                      </a:r>
                      <a:r>
                        <a:rPr lang="en-US" sz="1200" kern="100">
                          <a:effectLst/>
                        </a:rPr>
                        <a:t>And</a:t>
                      </a:r>
                      <a:r>
                        <a:rPr lang="en-US" sz="1200" kern="100" spc="5">
                          <a:effectLst/>
                        </a:rPr>
                        <a:t> </a:t>
                      </a:r>
                      <a:r>
                        <a:rPr lang="en-US" sz="1200" kern="100">
                          <a:effectLst/>
                        </a:rPr>
                        <a:t>the</a:t>
                      </a:r>
                      <a:r>
                        <a:rPr lang="en-US" sz="1200" kern="100" spc="5">
                          <a:effectLst/>
                        </a:rPr>
                        <a:t> </a:t>
                      </a:r>
                      <a:r>
                        <a:rPr lang="en-US" sz="1200" kern="100">
                          <a:effectLst/>
                        </a:rPr>
                        <a:t>accuracy</a:t>
                      </a:r>
                      <a:r>
                        <a:rPr lang="en-US" sz="1200" kern="100" spc="5">
                          <a:effectLst/>
                        </a:rPr>
                        <a:t> </a:t>
                      </a:r>
                      <a:r>
                        <a:rPr lang="en-US" sz="1200" kern="100">
                          <a:effectLst/>
                        </a:rPr>
                        <a:t>is</a:t>
                      </a:r>
                      <a:r>
                        <a:rPr lang="en-US" sz="1200" kern="100" spc="5">
                          <a:effectLst/>
                        </a:rPr>
                        <a:t> </a:t>
                      </a:r>
                      <a:r>
                        <a:rPr lang="en-US" sz="1200" kern="100">
                          <a:effectLst/>
                        </a:rPr>
                        <a:t>low</a:t>
                      </a:r>
                      <a:r>
                        <a:rPr lang="en-US" sz="1200" kern="100" spc="5">
                          <a:effectLst/>
                        </a:rPr>
                        <a:t> </a:t>
                      </a:r>
                      <a:r>
                        <a:rPr lang="en-US" sz="1200" kern="100">
                          <a:effectLst/>
                        </a:rPr>
                        <a:t>in</a:t>
                      </a:r>
                      <a:r>
                        <a:rPr lang="en-US" sz="1200" kern="100" spc="5">
                          <a:effectLst/>
                        </a:rPr>
                        <a:t> </a:t>
                      </a:r>
                      <a:r>
                        <a:rPr lang="en-US" sz="1200" kern="100">
                          <a:effectLst/>
                        </a:rPr>
                        <a:t>detecting</a:t>
                      </a:r>
                      <a:r>
                        <a:rPr lang="en-US" sz="1200" kern="100" spc="5">
                          <a:effectLst/>
                        </a:rPr>
                        <a:t> </a:t>
                      </a:r>
                      <a:r>
                        <a:rPr lang="en-US" sz="1200" kern="100">
                          <a:effectLst/>
                        </a:rPr>
                        <a:t>phishing</a:t>
                      </a:r>
                      <a:r>
                        <a:rPr lang="en-US" sz="1200" kern="100" spc="-210">
                          <a:effectLst/>
                        </a:rPr>
                        <a:t> </a:t>
                      </a:r>
                      <a:r>
                        <a:rPr lang="en-US" sz="1200" kern="100">
                          <a:effectLst/>
                        </a:rPr>
                        <a:t>websites.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938218583"/>
                  </a:ext>
                </a:extLst>
              </a:tr>
              <a:tr h="2042248">
                <a:tc>
                  <a:txBody>
                    <a:bodyPr/>
                    <a:lstStyle/>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spcBef>
                          <a:spcPts val="40"/>
                        </a:spcBef>
                      </a:pPr>
                      <a:r>
                        <a:rPr lang="en-US" sz="1200" kern="100">
                          <a:effectLst/>
                        </a:rPr>
                        <a:t> </a:t>
                      </a:r>
                      <a:endParaRPr lang="en-IN" sz="1200" kern="100">
                        <a:effectLst/>
                      </a:endParaRPr>
                    </a:p>
                    <a:p>
                      <a:pPr marR="72390" algn="ctr">
                        <a:lnSpc>
                          <a:spcPct val="107000"/>
                        </a:lnSpc>
                      </a:pPr>
                      <a:r>
                        <a:rPr lang="en-US" sz="1200" kern="100">
                          <a:effectLst/>
                        </a:rPr>
                        <a:t>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3185" marR="46355">
                        <a:lnSpc>
                          <a:spcPct val="107000"/>
                        </a:lnSpc>
                        <a:spcAft>
                          <a:spcPts val="0"/>
                        </a:spcAft>
                        <a:tabLst>
                          <a:tab pos="589280" algn="l"/>
                        </a:tabLst>
                      </a:pPr>
                      <a:r>
                        <a:rPr lang="en-US" sz="1200" kern="100">
                          <a:effectLst/>
                        </a:rPr>
                        <a:t>Mahajan Mayuri</a:t>
                      </a:r>
                      <a:r>
                        <a:rPr lang="en-US" sz="1200" kern="100" spc="5">
                          <a:effectLst/>
                        </a:rPr>
                        <a:t> </a:t>
                      </a:r>
                      <a:r>
                        <a:rPr lang="en-US" sz="1200" kern="100">
                          <a:effectLst/>
                        </a:rPr>
                        <a:t>Vilas,	</a:t>
                      </a:r>
                      <a:r>
                        <a:rPr lang="en-US" sz="1200" kern="100" spc="-15">
                          <a:effectLst/>
                        </a:rPr>
                        <a:t>Kakade</a:t>
                      </a:r>
                      <a:r>
                        <a:rPr lang="en-US" sz="1200" kern="100" spc="-210">
                          <a:effectLst/>
                        </a:rPr>
                        <a:t> </a:t>
                      </a:r>
                      <a:r>
                        <a:rPr lang="en-US" sz="1200" kern="100">
                          <a:effectLst/>
                        </a:rPr>
                        <a:t>Prachi</a:t>
                      </a:r>
                      <a:r>
                        <a:rPr lang="en-US" sz="1200" kern="100" spc="145">
                          <a:effectLst/>
                        </a:rPr>
                        <a:t> </a:t>
                      </a:r>
                      <a:r>
                        <a:rPr lang="en-US" sz="1200" kern="100">
                          <a:effectLst/>
                        </a:rPr>
                        <a:t>G,</a:t>
                      </a:r>
                      <a:r>
                        <a:rPr lang="en-US" sz="1200" kern="100" spc="155">
                          <a:effectLst/>
                        </a:rPr>
                        <a:t> </a:t>
                      </a:r>
                      <a:r>
                        <a:rPr lang="en-US" sz="1200" kern="100">
                          <a:effectLst/>
                        </a:rPr>
                        <a:t>Sawant</a:t>
                      </a:r>
                      <a:r>
                        <a:rPr lang="en-US" sz="1200" kern="100" spc="-210">
                          <a:effectLst/>
                        </a:rPr>
                        <a:t> </a:t>
                      </a:r>
                      <a:r>
                        <a:rPr lang="en-US" sz="1200" kern="100">
                          <a:effectLst/>
                        </a:rPr>
                        <a:t>Purva Jaypralash,</a:t>
                      </a:r>
                      <a:r>
                        <a:rPr lang="en-US" sz="1200" kern="100" spc="5">
                          <a:effectLst/>
                        </a:rPr>
                        <a:t> </a:t>
                      </a:r>
                      <a:r>
                        <a:rPr lang="en-US" sz="1200" kern="100">
                          <a:effectLst/>
                        </a:rPr>
                        <a:t>Pawar Shila.</a:t>
                      </a:r>
                      <a:r>
                        <a:rPr lang="en-US" sz="1200" kern="100" spc="5">
                          <a:effectLst/>
                        </a:rPr>
                        <a:t> </a:t>
                      </a:r>
                      <a:r>
                        <a:rPr lang="en-US" sz="1200" kern="100">
                          <a:effectLst/>
                        </a:rPr>
                        <a:t>(2019)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5090" marR="26670" algn="just">
                        <a:lnSpc>
                          <a:spcPct val="107000"/>
                        </a:lnSpc>
                        <a:spcAft>
                          <a:spcPts val="0"/>
                        </a:spcAft>
                      </a:pPr>
                      <a:r>
                        <a:rPr lang="en-US" sz="1200" kern="100">
                          <a:effectLst/>
                        </a:rPr>
                        <a:t>In this project, by using Extreme</a:t>
                      </a:r>
                      <a:r>
                        <a:rPr lang="en-US" sz="1200" kern="100" spc="5">
                          <a:effectLst/>
                        </a:rPr>
                        <a:t> </a:t>
                      </a:r>
                      <a:r>
                        <a:rPr lang="en-US" sz="1200" kern="100">
                          <a:effectLst/>
                        </a:rPr>
                        <a:t>learning</a:t>
                      </a:r>
                      <a:r>
                        <a:rPr lang="en-US" sz="1200" kern="100" spc="5">
                          <a:effectLst/>
                        </a:rPr>
                        <a:t> </a:t>
                      </a:r>
                      <a:r>
                        <a:rPr lang="en-US" sz="1200" kern="100">
                          <a:effectLst/>
                        </a:rPr>
                        <a:t>machine</a:t>
                      </a:r>
                      <a:r>
                        <a:rPr lang="en-US" sz="1200" kern="100" spc="5">
                          <a:effectLst/>
                        </a:rPr>
                        <a:t> </a:t>
                      </a:r>
                      <a:r>
                        <a:rPr lang="en-US" sz="1200" kern="100">
                          <a:effectLst/>
                        </a:rPr>
                        <a:t>phishing</a:t>
                      </a:r>
                      <a:r>
                        <a:rPr lang="en-US" sz="1200" kern="100" spc="-210">
                          <a:effectLst/>
                        </a:rPr>
                        <a:t> </a:t>
                      </a:r>
                      <a:r>
                        <a:rPr lang="en-US" sz="1200" kern="100">
                          <a:effectLst/>
                        </a:rPr>
                        <a:t>websites are founded.</a:t>
                      </a:r>
                      <a:r>
                        <a:rPr lang="en-US" sz="1200" kern="100" spc="5">
                          <a:effectLst/>
                        </a:rPr>
                        <a:t> </a:t>
                      </a:r>
                      <a:r>
                        <a:rPr lang="en-US" sz="1200" kern="100">
                          <a:effectLst/>
                        </a:rPr>
                        <a:t>When</a:t>
                      </a:r>
                      <a:r>
                        <a:rPr lang="en-US" sz="1200" kern="100" spc="5">
                          <a:effectLst/>
                        </a:rPr>
                        <a:t> </a:t>
                      </a:r>
                      <a:r>
                        <a:rPr lang="en-US" sz="1200" kern="100">
                          <a:effectLst/>
                        </a:rPr>
                        <a:t>the</a:t>
                      </a:r>
                      <a:r>
                        <a:rPr lang="en-US" sz="1200" kern="100" spc="5">
                          <a:effectLst/>
                        </a:rPr>
                        <a:t> </a:t>
                      </a:r>
                      <a:r>
                        <a:rPr lang="en-US" sz="1200" kern="100">
                          <a:effectLst/>
                        </a:rPr>
                        <a:t>individual</a:t>
                      </a:r>
                      <a:r>
                        <a:rPr lang="en-US" sz="1200" kern="100" spc="5">
                          <a:effectLst/>
                        </a:rPr>
                        <a:t> </a:t>
                      </a:r>
                      <a:r>
                        <a:rPr lang="en-US" sz="1200" kern="100">
                          <a:effectLst/>
                        </a:rPr>
                        <a:t>visit</a:t>
                      </a:r>
                      <a:r>
                        <a:rPr lang="en-US" sz="1200" kern="100" spc="5">
                          <a:effectLst/>
                        </a:rPr>
                        <a:t> </a:t>
                      </a:r>
                      <a:r>
                        <a:rPr lang="en-US" sz="1200" kern="100">
                          <a:effectLst/>
                        </a:rPr>
                        <a:t>any</a:t>
                      </a:r>
                      <a:r>
                        <a:rPr lang="en-US" sz="1200" kern="100" spc="5">
                          <a:effectLst/>
                        </a:rPr>
                        <a:t> </a:t>
                      </a:r>
                      <a:r>
                        <a:rPr lang="en-US" sz="1200" kern="100">
                          <a:effectLst/>
                        </a:rPr>
                        <a:t>website</a:t>
                      </a:r>
                      <a:r>
                        <a:rPr lang="en-US" sz="1200" kern="100" spc="5">
                          <a:effectLst/>
                        </a:rPr>
                        <a:t> </a:t>
                      </a:r>
                      <a:r>
                        <a:rPr lang="en-US" sz="1200" kern="100">
                          <a:effectLst/>
                        </a:rPr>
                        <a:t>the</a:t>
                      </a:r>
                      <a:r>
                        <a:rPr lang="en-US" sz="1200" kern="100" spc="5">
                          <a:effectLst/>
                        </a:rPr>
                        <a:t> </a:t>
                      </a:r>
                      <a:r>
                        <a:rPr lang="en-US" sz="1200" kern="100">
                          <a:effectLst/>
                        </a:rPr>
                        <a:t>features are extracted via its URL.</a:t>
                      </a:r>
                      <a:r>
                        <a:rPr lang="en-US" sz="1200" kern="100" spc="-210">
                          <a:effectLst/>
                        </a:rPr>
                        <a:t> </a:t>
                      </a:r>
                      <a:r>
                        <a:rPr lang="en-US" sz="1200" kern="100">
                          <a:effectLst/>
                        </a:rPr>
                        <a:t>The result</a:t>
                      </a:r>
                      <a:r>
                        <a:rPr lang="en-US" sz="1200" kern="100" spc="5">
                          <a:effectLst/>
                        </a:rPr>
                        <a:t> </a:t>
                      </a:r>
                      <a:r>
                        <a:rPr lang="en-US" sz="1200" kern="100">
                          <a:effectLst/>
                        </a:rPr>
                        <a:t>which</a:t>
                      </a:r>
                      <a:r>
                        <a:rPr lang="en-US" sz="1200" kern="100" spc="5">
                          <a:effectLst/>
                        </a:rPr>
                        <a:t> </a:t>
                      </a:r>
                      <a:r>
                        <a:rPr lang="en-US" sz="1200" kern="100">
                          <a:effectLst/>
                        </a:rPr>
                        <a:t>is</a:t>
                      </a:r>
                      <a:r>
                        <a:rPr lang="en-US" sz="1200" kern="100" spc="5">
                          <a:effectLst/>
                        </a:rPr>
                        <a:t> </a:t>
                      </a:r>
                      <a:r>
                        <a:rPr lang="en-US" sz="1200" kern="100">
                          <a:effectLst/>
                        </a:rPr>
                        <a:t>obtained</a:t>
                      </a:r>
                      <a:r>
                        <a:rPr lang="en-US" sz="1200" kern="100" spc="5">
                          <a:effectLst/>
                        </a:rPr>
                        <a:t> </a:t>
                      </a:r>
                      <a:r>
                        <a:rPr lang="en-US" sz="1200" kern="100">
                          <a:effectLst/>
                        </a:rPr>
                        <a:t>by</a:t>
                      </a:r>
                      <a:r>
                        <a:rPr lang="en-US" sz="1200" kern="100" spc="5">
                          <a:effectLst/>
                        </a:rPr>
                        <a:t> </a:t>
                      </a:r>
                      <a:r>
                        <a:rPr lang="en-US" sz="1200" kern="100">
                          <a:effectLst/>
                        </a:rPr>
                        <a:t>extracting the features will act as</a:t>
                      </a:r>
                      <a:r>
                        <a:rPr lang="en-US" sz="1200" kern="100" spc="5">
                          <a:effectLst/>
                        </a:rPr>
                        <a:t> </a:t>
                      </a:r>
                      <a:r>
                        <a:rPr lang="en-US" sz="1200" kern="100">
                          <a:effectLst/>
                        </a:rPr>
                        <a:t>test</a:t>
                      </a:r>
                      <a:r>
                        <a:rPr lang="en-US" sz="1200" kern="100" spc="5">
                          <a:effectLst/>
                        </a:rPr>
                        <a:t> </a:t>
                      </a:r>
                      <a:r>
                        <a:rPr lang="en-US" sz="1200" kern="100">
                          <a:effectLst/>
                        </a:rPr>
                        <a:t>data.</a:t>
                      </a:r>
                      <a:r>
                        <a:rPr lang="en-US" sz="1200" kern="100" spc="5">
                          <a:effectLst/>
                        </a:rPr>
                        <a:t> </a:t>
                      </a:r>
                      <a:r>
                        <a:rPr lang="en-US" sz="1200" kern="100">
                          <a:effectLst/>
                        </a:rPr>
                        <a:t>The</a:t>
                      </a:r>
                      <a:r>
                        <a:rPr lang="en-US" sz="1200" kern="100" spc="5">
                          <a:effectLst/>
                        </a:rPr>
                        <a:t> </a:t>
                      </a:r>
                      <a:r>
                        <a:rPr lang="en-US" sz="1200" kern="100">
                          <a:effectLst/>
                        </a:rPr>
                        <a:t>objective</a:t>
                      </a:r>
                      <a:r>
                        <a:rPr lang="en-US" sz="1200" kern="100" spc="5">
                          <a:effectLst/>
                        </a:rPr>
                        <a:t> </a:t>
                      </a:r>
                      <a:r>
                        <a:rPr lang="en-US" sz="1200" kern="100">
                          <a:effectLst/>
                        </a:rPr>
                        <a:t>of</a:t>
                      </a:r>
                      <a:r>
                        <a:rPr lang="en-US" sz="1200" kern="100" spc="5">
                          <a:effectLst/>
                        </a:rPr>
                        <a:t> </a:t>
                      </a:r>
                      <a:r>
                        <a:rPr lang="en-US" sz="1200" kern="100">
                          <a:effectLst/>
                        </a:rPr>
                        <a:t>this</a:t>
                      </a:r>
                      <a:r>
                        <a:rPr lang="en-US" sz="1200" kern="100" spc="5">
                          <a:effectLst/>
                        </a:rPr>
                        <a:t> </a:t>
                      </a:r>
                      <a:r>
                        <a:rPr lang="en-US" sz="1200" kern="100">
                          <a:effectLst/>
                        </a:rPr>
                        <a:t>technique</a:t>
                      </a:r>
                      <a:r>
                        <a:rPr lang="en-US" sz="1200" kern="100" spc="5">
                          <a:effectLst/>
                        </a:rPr>
                        <a:t> </a:t>
                      </a:r>
                      <a:r>
                        <a:rPr lang="en-US" sz="1200" kern="100">
                          <a:effectLst/>
                        </a:rPr>
                        <a:t>is</a:t>
                      </a:r>
                      <a:r>
                        <a:rPr lang="en-US" sz="1200" kern="100" spc="5">
                          <a:effectLst/>
                        </a:rPr>
                        <a:t> </a:t>
                      </a:r>
                      <a:r>
                        <a:rPr lang="en-US" sz="1200" kern="100">
                          <a:effectLst/>
                        </a:rPr>
                        <a:t>to</a:t>
                      </a:r>
                      <a:r>
                        <a:rPr lang="en-US" sz="1200" kern="100" spc="5">
                          <a:effectLst/>
                        </a:rPr>
                        <a:t> </a:t>
                      </a:r>
                      <a:r>
                        <a:rPr lang="en-US" sz="1200" kern="100">
                          <a:effectLst/>
                        </a:rPr>
                        <a:t>detect</a:t>
                      </a:r>
                      <a:r>
                        <a:rPr lang="en-US" sz="1200" kern="100" spc="5">
                          <a:effectLst/>
                        </a:rPr>
                        <a:t> </a:t>
                      </a:r>
                      <a:r>
                        <a:rPr lang="en-US" sz="1200" kern="100">
                          <a:effectLst/>
                        </a:rPr>
                        <a:t>fake</a:t>
                      </a:r>
                      <a:r>
                        <a:rPr lang="en-US" sz="1200" kern="100" spc="5">
                          <a:effectLst/>
                        </a:rPr>
                        <a:t> </a:t>
                      </a:r>
                      <a:r>
                        <a:rPr lang="en-US" sz="1200" kern="100">
                          <a:effectLst/>
                        </a:rPr>
                        <a:t>or</a:t>
                      </a:r>
                      <a:r>
                        <a:rPr lang="en-US" sz="1200" kern="100" spc="5">
                          <a:effectLst/>
                        </a:rPr>
                        <a:t> </a:t>
                      </a:r>
                      <a:r>
                        <a:rPr lang="en-US" sz="1200" kern="100">
                          <a:effectLst/>
                        </a:rPr>
                        <a:t>illegal</a:t>
                      </a:r>
                      <a:r>
                        <a:rPr lang="en-US" sz="1200" kern="100" spc="-15">
                          <a:effectLst/>
                        </a:rPr>
                        <a:t> </a:t>
                      </a:r>
                      <a:r>
                        <a:rPr lang="en-US" sz="1200" kern="100">
                          <a:effectLst/>
                        </a:rPr>
                        <a:t>websites</a:t>
                      </a:r>
                      <a:r>
                        <a:rPr lang="en-US" sz="1200" kern="100" spc="-35">
                          <a:effectLst/>
                        </a:rPr>
                        <a:t> </a:t>
                      </a:r>
                      <a:r>
                        <a:rPr lang="en-US" sz="1200" kern="100">
                          <a:effectLst/>
                        </a:rPr>
                        <a:t>and</a:t>
                      </a:r>
                      <a:r>
                        <a:rPr lang="en-US" sz="1200" kern="100" spc="-30">
                          <a:effectLst/>
                        </a:rPr>
                        <a:t> </a:t>
                      </a:r>
                      <a:r>
                        <a:rPr lang="en-US" sz="1200" kern="100">
                          <a:effectLst/>
                        </a:rPr>
                        <a:t>notify</a:t>
                      </a:r>
                      <a:r>
                        <a:rPr lang="en-US" sz="1200" kern="100" spc="-40">
                          <a:effectLst/>
                        </a:rPr>
                        <a:t> </a:t>
                      </a:r>
                      <a:r>
                        <a:rPr lang="en-US" sz="1200" kern="100">
                          <a:effectLst/>
                        </a:rPr>
                        <a:t>the</a:t>
                      </a:r>
                      <a:r>
                        <a:rPr lang="en-US" sz="1200" kern="100" spc="-35">
                          <a:effectLst/>
                        </a:rPr>
                        <a:t> </a:t>
                      </a:r>
                      <a:r>
                        <a:rPr lang="en-US" sz="1200" kern="100">
                          <a:effectLst/>
                        </a:rPr>
                        <a:t>user</a:t>
                      </a:r>
                      <a:r>
                        <a:rPr lang="en-US" sz="1200" kern="100" spc="-215">
                          <a:effectLst/>
                        </a:rPr>
                        <a:t> </a:t>
                      </a:r>
                      <a:r>
                        <a:rPr lang="en-US" sz="1200" kern="100">
                          <a:effectLst/>
                        </a:rPr>
                        <a:t>in advance to prevent users from</a:t>
                      </a:r>
                      <a:r>
                        <a:rPr lang="en-US" sz="1200" kern="100" spc="5">
                          <a:effectLst/>
                        </a:rPr>
                        <a:t> </a:t>
                      </a:r>
                      <a:r>
                        <a:rPr lang="en-US" sz="1200" kern="100">
                          <a:effectLst/>
                        </a:rPr>
                        <a:t>getting</a:t>
                      </a:r>
                      <a:r>
                        <a:rPr lang="en-US" sz="1200" kern="100" spc="-30">
                          <a:effectLst/>
                        </a:rPr>
                        <a:t> </a:t>
                      </a:r>
                      <a:r>
                        <a:rPr lang="en-US" sz="1200" kern="100">
                          <a:effectLst/>
                        </a:rPr>
                        <a:t>their</a:t>
                      </a:r>
                      <a:r>
                        <a:rPr lang="en-US" sz="1200" kern="100" spc="-30">
                          <a:effectLst/>
                        </a:rPr>
                        <a:t> </a:t>
                      </a:r>
                      <a:r>
                        <a:rPr lang="en-US" sz="1200" kern="100">
                          <a:effectLst/>
                        </a:rPr>
                        <a:t>private</a:t>
                      </a:r>
                      <a:r>
                        <a:rPr lang="en-US" sz="1200" kern="100" spc="-25">
                          <a:effectLst/>
                        </a:rPr>
                        <a:t> </a:t>
                      </a:r>
                      <a:r>
                        <a:rPr lang="en-US" sz="1200" kern="100">
                          <a:effectLst/>
                        </a:rPr>
                        <a:t>information</a:t>
                      </a:r>
                      <a:r>
                        <a:rPr lang="en-US" sz="1200" kern="100" spc="-15">
                          <a:effectLst/>
                        </a:rPr>
                        <a:t> </a:t>
                      </a:r>
                      <a:r>
                        <a:rPr lang="en-US" sz="1200" kern="100">
                          <a:effectLst/>
                        </a:rPr>
                        <a:t>to</a:t>
                      </a:r>
                      <a:r>
                        <a:rPr lang="en-US" sz="1200" kern="100" spc="-210">
                          <a:effectLst/>
                        </a:rPr>
                        <a:t> </a:t>
                      </a:r>
                      <a:r>
                        <a:rPr lang="en-US" sz="1200" kern="100">
                          <a:effectLst/>
                        </a:rPr>
                        <a:t>be</a:t>
                      </a:r>
                      <a:r>
                        <a:rPr lang="en-US" sz="1200" kern="100" spc="5">
                          <a:effectLst/>
                        </a:rPr>
                        <a:t> </a:t>
                      </a:r>
                      <a:r>
                        <a:rPr lang="en-US" sz="1200" kern="100">
                          <a:effectLst/>
                        </a:rPr>
                        <a:t>misused.</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4455" marR="23495" algn="just">
                        <a:lnSpc>
                          <a:spcPct val="107000"/>
                        </a:lnSpc>
                        <a:spcAft>
                          <a:spcPts val="0"/>
                        </a:spcAft>
                      </a:pPr>
                      <a:r>
                        <a:rPr lang="en-US" sz="1200" kern="100">
                          <a:effectLst/>
                        </a:rPr>
                        <a:t>This technique is to detect</a:t>
                      </a:r>
                      <a:r>
                        <a:rPr lang="en-US" sz="1200" kern="100" spc="-210">
                          <a:effectLst/>
                        </a:rPr>
                        <a:t> </a:t>
                      </a:r>
                      <a:r>
                        <a:rPr lang="en-US" sz="1200" kern="100">
                          <a:effectLst/>
                        </a:rPr>
                        <a:t>fake</a:t>
                      </a:r>
                      <a:r>
                        <a:rPr lang="en-US" sz="1200" kern="100" spc="5">
                          <a:effectLst/>
                        </a:rPr>
                        <a:t> </a:t>
                      </a:r>
                      <a:r>
                        <a:rPr lang="en-US" sz="1200" kern="100">
                          <a:effectLst/>
                        </a:rPr>
                        <a:t>or</a:t>
                      </a:r>
                      <a:r>
                        <a:rPr lang="en-US" sz="1200" kern="100" spc="5">
                          <a:effectLst/>
                        </a:rPr>
                        <a:t> </a:t>
                      </a:r>
                      <a:r>
                        <a:rPr lang="en-US" sz="1200" kern="100">
                          <a:effectLst/>
                        </a:rPr>
                        <a:t>illegal</a:t>
                      </a:r>
                      <a:r>
                        <a:rPr lang="en-US" sz="1200" kern="100" spc="230">
                          <a:effectLst/>
                        </a:rPr>
                        <a:t> </a:t>
                      </a:r>
                      <a:r>
                        <a:rPr lang="en-US" sz="1200" kern="100">
                          <a:effectLst/>
                        </a:rPr>
                        <a:t>websites</a:t>
                      </a:r>
                      <a:r>
                        <a:rPr lang="en-US" sz="1200" kern="100" spc="5">
                          <a:effectLst/>
                        </a:rPr>
                        <a:t> </a:t>
                      </a:r>
                      <a:r>
                        <a:rPr lang="en-US" sz="1200" kern="100">
                          <a:effectLst/>
                        </a:rPr>
                        <a:t>and</a:t>
                      </a:r>
                      <a:r>
                        <a:rPr lang="en-US" sz="1200" kern="100" spc="5">
                          <a:effectLst/>
                        </a:rPr>
                        <a:t> </a:t>
                      </a:r>
                      <a:r>
                        <a:rPr lang="en-US" sz="1200" kern="100">
                          <a:effectLst/>
                        </a:rPr>
                        <a:t>notify</a:t>
                      </a:r>
                      <a:r>
                        <a:rPr lang="en-US" sz="1200" kern="100" spc="5">
                          <a:effectLst/>
                        </a:rPr>
                        <a:t> </a:t>
                      </a:r>
                      <a:r>
                        <a:rPr lang="en-US" sz="1200" kern="100">
                          <a:effectLst/>
                        </a:rPr>
                        <a:t>the</a:t>
                      </a:r>
                      <a:r>
                        <a:rPr lang="en-US" sz="1200" kern="100" spc="5">
                          <a:effectLst/>
                        </a:rPr>
                        <a:t> </a:t>
                      </a:r>
                      <a:r>
                        <a:rPr lang="en-US" sz="1200" kern="100">
                          <a:effectLst/>
                        </a:rPr>
                        <a:t>user</a:t>
                      </a:r>
                      <a:r>
                        <a:rPr lang="en-US" sz="1200" kern="100" spc="5">
                          <a:effectLst/>
                        </a:rPr>
                        <a:t> </a:t>
                      </a:r>
                      <a:r>
                        <a:rPr lang="en-US" sz="1200" kern="100">
                          <a:effectLst/>
                        </a:rPr>
                        <a:t>in</a:t>
                      </a:r>
                      <a:r>
                        <a:rPr lang="en-US" sz="1200" kern="100" spc="-210">
                          <a:effectLst/>
                        </a:rPr>
                        <a:t> </a:t>
                      </a:r>
                      <a:r>
                        <a:rPr lang="en-US" sz="1200" kern="100">
                          <a:effectLst/>
                        </a:rPr>
                        <a:t>advance</a:t>
                      </a:r>
                      <a:r>
                        <a:rPr lang="en-US" sz="1200" kern="100" spc="5">
                          <a:effectLst/>
                        </a:rPr>
                        <a:t> </a:t>
                      </a:r>
                      <a:r>
                        <a:rPr lang="en-US" sz="1200" kern="100">
                          <a:effectLst/>
                        </a:rPr>
                        <a:t>to</a:t>
                      </a:r>
                      <a:r>
                        <a:rPr lang="en-US" sz="1200" kern="100" spc="5">
                          <a:effectLst/>
                        </a:rPr>
                        <a:t> </a:t>
                      </a:r>
                      <a:r>
                        <a:rPr lang="en-US" sz="1200" kern="100">
                          <a:effectLst/>
                        </a:rPr>
                        <a:t>prevent</a:t>
                      </a:r>
                      <a:r>
                        <a:rPr lang="en-US" sz="1200" kern="100" spc="5">
                          <a:effectLst/>
                        </a:rPr>
                        <a:t> </a:t>
                      </a:r>
                      <a:r>
                        <a:rPr lang="en-US" sz="1200" kern="100">
                          <a:effectLst/>
                        </a:rPr>
                        <a:t>users</a:t>
                      </a:r>
                      <a:r>
                        <a:rPr lang="en-US" sz="1200" kern="100" spc="-210">
                          <a:effectLst/>
                        </a:rPr>
                        <a:t> </a:t>
                      </a:r>
                      <a:r>
                        <a:rPr lang="en-US" sz="1200" kern="100">
                          <a:effectLst/>
                        </a:rPr>
                        <a:t>from getting their private</a:t>
                      </a:r>
                      <a:r>
                        <a:rPr lang="en-US" sz="1200" kern="100" spc="5">
                          <a:effectLst/>
                        </a:rPr>
                        <a:t> </a:t>
                      </a:r>
                      <a:r>
                        <a:rPr lang="en-US" sz="1200" kern="100">
                          <a:effectLst/>
                        </a:rPr>
                        <a:t>information</a:t>
                      </a:r>
                      <a:r>
                        <a:rPr lang="en-US" sz="1200" kern="100" spc="230">
                          <a:effectLst/>
                        </a:rPr>
                        <a:t> </a:t>
                      </a:r>
                      <a:r>
                        <a:rPr lang="en-US" sz="1200" kern="100">
                          <a:effectLst/>
                        </a:rPr>
                        <a:t>to</a:t>
                      </a:r>
                      <a:r>
                        <a:rPr lang="en-US" sz="1200" kern="100" spc="230">
                          <a:effectLst/>
                        </a:rPr>
                        <a:t> </a:t>
                      </a:r>
                      <a:r>
                        <a:rPr lang="en-US" sz="1200" kern="100">
                          <a:effectLst/>
                        </a:rPr>
                        <a:t>be</a:t>
                      </a:r>
                      <a:r>
                        <a:rPr lang="en-US" sz="1200" kern="100" spc="5">
                          <a:effectLst/>
                        </a:rPr>
                        <a:t> </a:t>
                      </a:r>
                      <a:r>
                        <a:rPr lang="en-US" sz="1200" kern="100">
                          <a:effectLst/>
                        </a:rPr>
                        <a:t>misused.</a:t>
                      </a:r>
                      <a:endParaRPr lang="en-IN" sz="1200" kern="100">
                        <a:effectLst/>
                      </a:endParaRPr>
                    </a:p>
                    <a:p>
                      <a:pPr>
                        <a:lnSpc>
                          <a:spcPct val="107000"/>
                        </a:lnSpc>
                        <a:spcBef>
                          <a:spcPts val="55"/>
                        </a:spcBef>
                      </a:pPr>
                      <a:r>
                        <a:rPr lang="en-US" sz="1200" kern="100">
                          <a:effectLst/>
                        </a:rPr>
                        <a:t> </a:t>
                      </a:r>
                      <a:endParaRPr lang="en-IN" sz="1200" kern="100">
                        <a:effectLst/>
                      </a:endParaRPr>
                    </a:p>
                    <a:p>
                      <a:pPr marL="84455" marR="33655" algn="just">
                        <a:lnSpc>
                          <a:spcPct val="107000"/>
                        </a:lnSpc>
                        <a:spcAft>
                          <a:spcPts val="0"/>
                        </a:spcAft>
                      </a:pPr>
                      <a:r>
                        <a:rPr lang="en-US" sz="1200" kern="100">
                          <a:effectLst/>
                        </a:rPr>
                        <a:t>This Experiment is being</a:t>
                      </a:r>
                      <a:r>
                        <a:rPr lang="en-US" sz="1200" kern="100" spc="5">
                          <a:effectLst/>
                        </a:rPr>
                        <a:t> </a:t>
                      </a:r>
                      <a:r>
                        <a:rPr lang="en-US" sz="1200" kern="100" spc="-10">
                          <a:effectLst/>
                        </a:rPr>
                        <a:t>working</a:t>
                      </a:r>
                      <a:r>
                        <a:rPr lang="en-US" sz="1200" kern="100" spc="-75">
                          <a:effectLst/>
                        </a:rPr>
                        <a:t> </a:t>
                      </a:r>
                      <a:r>
                        <a:rPr lang="en-US" sz="1200" kern="100" spc="-5">
                          <a:effectLst/>
                        </a:rPr>
                        <a:t>great</a:t>
                      </a:r>
                      <a:r>
                        <a:rPr lang="en-US" sz="1200" kern="100" spc="-10">
                          <a:effectLst/>
                        </a:rPr>
                        <a:t> </a:t>
                      </a:r>
                      <a:r>
                        <a:rPr lang="en-US" sz="1200" kern="100" spc="-5">
                          <a:effectLst/>
                        </a:rPr>
                        <a:t>accuracy.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7630" marR="26035" algn="just">
                        <a:lnSpc>
                          <a:spcPct val="107000"/>
                        </a:lnSpc>
                        <a:spcAft>
                          <a:spcPts val="0"/>
                        </a:spcAft>
                        <a:tabLst>
                          <a:tab pos="974725" algn="l"/>
                        </a:tabLst>
                      </a:pPr>
                      <a:r>
                        <a:rPr lang="en-US" sz="1200" kern="100" dirty="0">
                          <a:effectLst/>
                        </a:rPr>
                        <a:t>The limitation of this</a:t>
                      </a:r>
                      <a:r>
                        <a:rPr lang="en-US" sz="1200" kern="100" spc="5" dirty="0">
                          <a:effectLst/>
                        </a:rPr>
                        <a:t> </a:t>
                      </a:r>
                      <a:r>
                        <a:rPr lang="en-US" sz="1200" kern="100" dirty="0">
                          <a:effectLst/>
                        </a:rPr>
                        <a:t>project is that it may</a:t>
                      </a:r>
                      <a:r>
                        <a:rPr lang="en-US" sz="1200" kern="100" spc="5" dirty="0">
                          <a:effectLst/>
                        </a:rPr>
                        <a:t> </a:t>
                      </a:r>
                      <a:r>
                        <a:rPr lang="en-US" sz="1200" kern="100" dirty="0">
                          <a:effectLst/>
                        </a:rPr>
                        <a:t>prone</a:t>
                      </a:r>
                      <a:r>
                        <a:rPr lang="en-US" sz="1200" kern="100" spc="5" dirty="0">
                          <a:effectLst/>
                        </a:rPr>
                        <a:t> </a:t>
                      </a:r>
                      <a:r>
                        <a:rPr lang="en-US" sz="1200" kern="100" dirty="0">
                          <a:effectLst/>
                        </a:rPr>
                        <a:t>to</a:t>
                      </a:r>
                      <a:r>
                        <a:rPr lang="en-US" sz="1200" kern="100" spc="5" dirty="0">
                          <a:effectLst/>
                        </a:rPr>
                        <a:t> </a:t>
                      </a:r>
                      <a:r>
                        <a:rPr lang="en-US" sz="1200" kern="100" dirty="0">
                          <a:effectLst/>
                        </a:rPr>
                        <a:t>bias</a:t>
                      </a:r>
                      <a:r>
                        <a:rPr lang="en-US" sz="1200" kern="100" spc="5" dirty="0">
                          <a:effectLst/>
                        </a:rPr>
                        <a:t> </a:t>
                      </a:r>
                      <a:r>
                        <a:rPr lang="en-US" sz="1200" kern="100" dirty="0">
                          <a:effectLst/>
                        </a:rPr>
                        <a:t>when</a:t>
                      </a:r>
                      <a:r>
                        <a:rPr lang="en-US" sz="1200" kern="100" spc="5" dirty="0">
                          <a:effectLst/>
                        </a:rPr>
                        <a:t> </a:t>
                      </a:r>
                      <a:r>
                        <a:rPr lang="en-US" sz="1200" kern="100" dirty="0">
                          <a:effectLst/>
                        </a:rPr>
                        <a:t>increasing	the</a:t>
                      </a:r>
                      <a:r>
                        <a:rPr lang="en-US" sz="1200" kern="100" spc="-215" dirty="0">
                          <a:effectLst/>
                        </a:rPr>
                        <a:t> </a:t>
                      </a:r>
                      <a:r>
                        <a:rPr lang="en-US" sz="1200" kern="100" spc="-5" dirty="0">
                          <a:effectLst/>
                        </a:rPr>
                        <a:t>multiple</a:t>
                      </a:r>
                      <a:r>
                        <a:rPr lang="en-US" sz="1200" kern="100" spc="-70" dirty="0">
                          <a:effectLst/>
                        </a:rPr>
                        <a:t> </a:t>
                      </a:r>
                      <a:r>
                        <a:rPr lang="en-US" sz="1200" kern="100" spc="-5" dirty="0">
                          <a:effectLst/>
                        </a:rPr>
                        <a:t>training</a:t>
                      </a:r>
                      <a:r>
                        <a:rPr lang="en-US" sz="1200" kern="100" spc="-25" dirty="0">
                          <a:effectLst/>
                        </a:rPr>
                        <a:t> </a:t>
                      </a:r>
                      <a:r>
                        <a:rPr lang="en-US" sz="1200" kern="100" spc="-5" dirty="0">
                          <a:effectLst/>
                        </a:rPr>
                        <a:t>sets.</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59622485"/>
                  </a:ext>
                </a:extLst>
              </a:tr>
            </a:tbl>
          </a:graphicData>
        </a:graphic>
      </p:graphicFrame>
    </p:spTree>
    <p:extLst>
      <p:ext uri="{BB962C8B-B14F-4D97-AF65-F5344CB8AC3E}">
        <p14:creationId xmlns:p14="http://schemas.microsoft.com/office/powerpoint/2010/main" val="3358433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710652"/>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LITERATURE SURVEY</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378634"/>
            <a:ext cx="10722483" cy="4916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buClr>
                <a:schemeClr val="accent6"/>
              </a:buClr>
            </a:pPr>
            <a:endParaRPr lang="en-US" sz="2000" spc="0" dirty="0">
              <a:latin typeface="Segoe UI Light" panose="020B0502040204020203" pitchFamily="34"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FFB182FB-D746-D58D-5987-375C8350B9BF}"/>
              </a:ext>
            </a:extLst>
          </p:cNvPr>
          <p:cNvGraphicFramePr>
            <a:graphicFrameLocks noGrp="1"/>
          </p:cNvGraphicFramePr>
          <p:nvPr>
            <p:extLst>
              <p:ext uri="{D42A27DB-BD31-4B8C-83A1-F6EECF244321}">
                <p14:modId xmlns:p14="http://schemas.microsoft.com/office/powerpoint/2010/main" val="262494109"/>
              </p:ext>
            </p:extLst>
          </p:nvPr>
        </p:nvGraphicFramePr>
        <p:xfrm>
          <a:off x="1166327" y="1378635"/>
          <a:ext cx="9713167" cy="4865751"/>
        </p:xfrm>
        <a:graphic>
          <a:graphicData uri="http://schemas.openxmlformats.org/drawingml/2006/table">
            <a:tbl>
              <a:tblPr firstRow="1" firstCol="1" lastRow="1" lastCol="1" bandRow="1" bandCol="1">
                <a:tableStyleId>{00A15C55-8517-42AA-B614-E9B94910E393}</a:tableStyleId>
              </a:tblPr>
              <a:tblGrid>
                <a:gridCol w="983705">
                  <a:extLst>
                    <a:ext uri="{9D8B030D-6E8A-4147-A177-3AD203B41FA5}">
                      <a16:colId xmlns:a16="http://schemas.microsoft.com/office/drawing/2014/main" val="3000499291"/>
                    </a:ext>
                  </a:extLst>
                </a:gridCol>
                <a:gridCol w="1658735">
                  <a:extLst>
                    <a:ext uri="{9D8B030D-6E8A-4147-A177-3AD203B41FA5}">
                      <a16:colId xmlns:a16="http://schemas.microsoft.com/office/drawing/2014/main" val="3172905622"/>
                    </a:ext>
                  </a:extLst>
                </a:gridCol>
                <a:gridCol w="2860332">
                  <a:extLst>
                    <a:ext uri="{9D8B030D-6E8A-4147-A177-3AD203B41FA5}">
                      <a16:colId xmlns:a16="http://schemas.microsoft.com/office/drawing/2014/main" val="204579424"/>
                    </a:ext>
                  </a:extLst>
                </a:gridCol>
                <a:gridCol w="2257934">
                  <a:extLst>
                    <a:ext uri="{9D8B030D-6E8A-4147-A177-3AD203B41FA5}">
                      <a16:colId xmlns:a16="http://schemas.microsoft.com/office/drawing/2014/main" val="1520781590"/>
                    </a:ext>
                  </a:extLst>
                </a:gridCol>
                <a:gridCol w="1952461">
                  <a:extLst>
                    <a:ext uri="{9D8B030D-6E8A-4147-A177-3AD203B41FA5}">
                      <a16:colId xmlns:a16="http://schemas.microsoft.com/office/drawing/2014/main" val="1121789589"/>
                    </a:ext>
                  </a:extLst>
                </a:gridCol>
              </a:tblGrid>
              <a:tr h="2675669">
                <a:tc>
                  <a:txBody>
                    <a:bodyPr/>
                    <a:lstStyle/>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spcBef>
                          <a:spcPts val="10"/>
                        </a:spcBef>
                      </a:pPr>
                      <a:r>
                        <a:rPr lang="en-US" sz="1200" kern="100">
                          <a:effectLst/>
                        </a:rPr>
                        <a:t> </a:t>
                      </a:r>
                      <a:endParaRPr lang="en-IN" sz="1200" kern="100">
                        <a:effectLst/>
                      </a:endParaRPr>
                    </a:p>
                    <a:p>
                      <a:pPr marL="167005">
                        <a:lnSpc>
                          <a:spcPct val="107000"/>
                        </a:lnSpc>
                      </a:pPr>
                      <a:r>
                        <a:rPr lang="en-US" sz="1200" kern="100">
                          <a:effectLst/>
                        </a:rPr>
                        <a:t>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3185" marR="432435">
                        <a:lnSpc>
                          <a:spcPct val="107000"/>
                        </a:lnSpc>
                        <a:spcBef>
                          <a:spcPts val="10"/>
                        </a:spcBef>
                        <a:spcAft>
                          <a:spcPts val="0"/>
                        </a:spcAft>
                      </a:pPr>
                      <a:r>
                        <a:rPr lang="en-US" sz="1200" kern="100">
                          <a:effectLst/>
                        </a:rPr>
                        <a:t>Rishikesh</a:t>
                      </a:r>
                      <a:r>
                        <a:rPr lang="en-US" sz="1200" kern="100" spc="-210">
                          <a:effectLst/>
                        </a:rPr>
                        <a:t> </a:t>
                      </a:r>
                      <a:r>
                        <a:rPr lang="en-US" sz="1200" kern="100">
                          <a:effectLst/>
                        </a:rPr>
                        <a:t>Mahajan,</a:t>
                      </a:r>
                      <a:endParaRPr lang="en-IN" sz="1200" kern="100">
                        <a:effectLst/>
                      </a:endParaRPr>
                    </a:p>
                    <a:p>
                      <a:pPr marL="83185" marR="64770">
                        <a:lnSpc>
                          <a:spcPct val="101000"/>
                        </a:lnSpc>
                        <a:spcBef>
                          <a:spcPts val="20"/>
                        </a:spcBef>
                        <a:spcAft>
                          <a:spcPts val="0"/>
                        </a:spcAft>
                      </a:pPr>
                      <a:r>
                        <a:rPr lang="en-US" sz="1200" kern="100">
                          <a:effectLst/>
                        </a:rPr>
                        <a:t>Irfan Siddavatam.</a:t>
                      </a:r>
                      <a:r>
                        <a:rPr lang="en-US" sz="1200" kern="100" spc="-210">
                          <a:effectLst/>
                        </a:rPr>
                        <a:t> </a:t>
                      </a:r>
                      <a:r>
                        <a:rPr lang="en-US" sz="1200" kern="100">
                          <a:effectLst/>
                        </a:rPr>
                        <a:t>(2018)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5090" marR="24765" algn="just">
                        <a:lnSpc>
                          <a:spcPct val="107000"/>
                        </a:lnSpc>
                        <a:spcBef>
                          <a:spcPts val="10"/>
                        </a:spcBef>
                        <a:spcAft>
                          <a:spcPts val="0"/>
                        </a:spcAft>
                      </a:pPr>
                      <a:r>
                        <a:rPr lang="en-US" sz="1200" kern="100" dirty="0">
                          <a:effectLst/>
                        </a:rPr>
                        <a:t>This</a:t>
                      </a:r>
                      <a:r>
                        <a:rPr lang="en-US" sz="1200" kern="100" spc="5" dirty="0">
                          <a:effectLst/>
                        </a:rPr>
                        <a:t> </a:t>
                      </a:r>
                      <a:r>
                        <a:rPr lang="en-US" sz="1200" kern="100" dirty="0">
                          <a:effectLst/>
                        </a:rPr>
                        <a:t>paper</a:t>
                      </a:r>
                      <a:r>
                        <a:rPr lang="en-US" sz="1200" kern="100" spc="5" dirty="0">
                          <a:effectLst/>
                        </a:rPr>
                        <a:t> </a:t>
                      </a:r>
                      <a:r>
                        <a:rPr lang="en-US" sz="1200" kern="100" dirty="0">
                          <a:effectLst/>
                        </a:rPr>
                        <a:t>deals</a:t>
                      </a:r>
                      <a:r>
                        <a:rPr lang="en-US" sz="1200" kern="100" spc="5" dirty="0">
                          <a:effectLst/>
                        </a:rPr>
                        <a:t> </a:t>
                      </a:r>
                      <a:r>
                        <a:rPr lang="en-US" sz="1200" kern="100" dirty="0">
                          <a:effectLst/>
                        </a:rPr>
                        <a:t>with</a:t>
                      </a:r>
                      <a:r>
                        <a:rPr lang="en-US" sz="1200" kern="100" spc="5" dirty="0">
                          <a:effectLst/>
                        </a:rPr>
                        <a:t> </a:t>
                      </a:r>
                      <a:r>
                        <a:rPr lang="en-US" sz="1200" kern="100" dirty="0">
                          <a:effectLst/>
                        </a:rPr>
                        <a:t>machine</a:t>
                      </a:r>
                      <a:r>
                        <a:rPr lang="en-US" sz="1200" kern="100" spc="5" dirty="0">
                          <a:effectLst/>
                        </a:rPr>
                        <a:t> </a:t>
                      </a:r>
                      <a:r>
                        <a:rPr lang="en-US" sz="1200" kern="100" dirty="0">
                          <a:effectLst/>
                        </a:rPr>
                        <a:t>learning technology for detection</a:t>
                      </a:r>
                      <a:r>
                        <a:rPr lang="en-US" sz="1200" kern="100" spc="5" dirty="0">
                          <a:effectLst/>
                        </a:rPr>
                        <a:t> </a:t>
                      </a:r>
                      <a:r>
                        <a:rPr lang="en-US" sz="1200" kern="100" dirty="0">
                          <a:effectLst/>
                        </a:rPr>
                        <a:t>of</a:t>
                      </a:r>
                      <a:r>
                        <a:rPr lang="en-US" sz="1200" kern="100" spc="5" dirty="0">
                          <a:effectLst/>
                        </a:rPr>
                        <a:t> </a:t>
                      </a:r>
                      <a:r>
                        <a:rPr lang="en-US" sz="1200" kern="100" dirty="0">
                          <a:effectLst/>
                        </a:rPr>
                        <a:t>phishing</a:t>
                      </a:r>
                      <a:r>
                        <a:rPr lang="en-US" sz="1200" kern="100" spc="5" dirty="0">
                          <a:effectLst/>
                        </a:rPr>
                        <a:t> </a:t>
                      </a:r>
                      <a:r>
                        <a:rPr lang="en-US" sz="1200" kern="100" dirty="0">
                          <a:effectLst/>
                        </a:rPr>
                        <a:t>URLs</a:t>
                      </a:r>
                      <a:r>
                        <a:rPr lang="en-US" sz="1200" kern="100" spc="5" dirty="0">
                          <a:effectLst/>
                        </a:rPr>
                        <a:t> </a:t>
                      </a:r>
                      <a:r>
                        <a:rPr lang="en-US" sz="1200" kern="100" dirty="0">
                          <a:effectLst/>
                        </a:rPr>
                        <a:t>by</a:t>
                      </a:r>
                      <a:r>
                        <a:rPr lang="en-US" sz="1200" kern="100" spc="5" dirty="0">
                          <a:effectLst/>
                        </a:rPr>
                        <a:t> </a:t>
                      </a:r>
                      <a:r>
                        <a:rPr lang="en-US" sz="1200" kern="100" dirty="0">
                          <a:effectLst/>
                        </a:rPr>
                        <a:t>extracting</a:t>
                      </a:r>
                      <a:r>
                        <a:rPr lang="en-US" sz="1200" kern="100" spc="-210" dirty="0">
                          <a:effectLst/>
                        </a:rPr>
                        <a:t> </a:t>
                      </a:r>
                      <a:r>
                        <a:rPr lang="en-US" sz="1200" kern="100" dirty="0">
                          <a:effectLst/>
                        </a:rPr>
                        <a:t>and analyzing various features of</a:t>
                      </a:r>
                      <a:r>
                        <a:rPr lang="en-US" sz="1200" kern="100" spc="5" dirty="0">
                          <a:effectLst/>
                        </a:rPr>
                        <a:t> </a:t>
                      </a:r>
                      <a:r>
                        <a:rPr lang="en-US" sz="1200" kern="100" dirty="0">
                          <a:effectLst/>
                        </a:rPr>
                        <a:t>legitimate</a:t>
                      </a:r>
                      <a:r>
                        <a:rPr lang="en-US" sz="1200" kern="100" spc="5" dirty="0">
                          <a:effectLst/>
                        </a:rPr>
                        <a:t> </a:t>
                      </a:r>
                      <a:r>
                        <a:rPr lang="en-US" sz="1200" kern="100" dirty="0">
                          <a:effectLst/>
                        </a:rPr>
                        <a:t>and</a:t>
                      </a:r>
                      <a:r>
                        <a:rPr lang="en-US" sz="1200" kern="100" spc="5" dirty="0">
                          <a:effectLst/>
                        </a:rPr>
                        <a:t> </a:t>
                      </a:r>
                      <a:r>
                        <a:rPr lang="en-US" sz="1200" kern="100" dirty="0">
                          <a:effectLst/>
                        </a:rPr>
                        <a:t>phishing</a:t>
                      </a:r>
                      <a:r>
                        <a:rPr lang="en-US" sz="1200" kern="100" spc="5" dirty="0">
                          <a:effectLst/>
                        </a:rPr>
                        <a:t> </a:t>
                      </a:r>
                      <a:r>
                        <a:rPr lang="en-US" sz="1200" kern="100" dirty="0">
                          <a:effectLst/>
                        </a:rPr>
                        <a:t>URLs.</a:t>
                      </a:r>
                      <a:r>
                        <a:rPr lang="en-US" sz="1200" kern="100" spc="-210" dirty="0">
                          <a:effectLst/>
                        </a:rPr>
                        <a:t> </a:t>
                      </a:r>
                      <a:r>
                        <a:rPr lang="en-US" sz="1200" kern="100" dirty="0">
                          <a:effectLst/>
                        </a:rPr>
                        <a:t>Decision Tree, random forest and</a:t>
                      </a:r>
                      <a:r>
                        <a:rPr lang="en-US" sz="1200" kern="100" spc="5" dirty="0">
                          <a:effectLst/>
                        </a:rPr>
                        <a:t> </a:t>
                      </a:r>
                      <a:r>
                        <a:rPr lang="en-US" sz="1200" kern="100" dirty="0">
                          <a:effectLst/>
                        </a:rPr>
                        <a:t>Support</a:t>
                      </a:r>
                      <a:r>
                        <a:rPr lang="en-US" sz="1200" kern="100" spc="5" dirty="0">
                          <a:effectLst/>
                        </a:rPr>
                        <a:t> </a:t>
                      </a:r>
                      <a:r>
                        <a:rPr lang="en-US" sz="1200" kern="100" dirty="0">
                          <a:effectLst/>
                        </a:rPr>
                        <a:t>vector</a:t>
                      </a:r>
                      <a:r>
                        <a:rPr lang="en-US" sz="1200" kern="100" spc="230" dirty="0">
                          <a:effectLst/>
                        </a:rPr>
                        <a:t> </a:t>
                      </a:r>
                      <a:r>
                        <a:rPr lang="en-US" sz="1200" kern="100" dirty="0">
                          <a:effectLst/>
                        </a:rPr>
                        <a:t>machine</a:t>
                      </a:r>
                      <a:r>
                        <a:rPr lang="en-US" sz="1200" kern="100" spc="5" dirty="0">
                          <a:effectLst/>
                        </a:rPr>
                        <a:t> </a:t>
                      </a:r>
                      <a:r>
                        <a:rPr lang="en-US" sz="1200" kern="100" dirty="0">
                          <a:effectLst/>
                        </a:rPr>
                        <a:t>algorithms</a:t>
                      </a:r>
                      <a:r>
                        <a:rPr lang="en-US" sz="1200" kern="100" spc="5" dirty="0">
                          <a:effectLst/>
                        </a:rPr>
                        <a:t> </a:t>
                      </a:r>
                      <a:r>
                        <a:rPr lang="en-US" sz="1200" kern="100" dirty="0">
                          <a:effectLst/>
                        </a:rPr>
                        <a:t>are</a:t>
                      </a:r>
                      <a:r>
                        <a:rPr lang="en-US" sz="1200" kern="100" spc="5" dirty="0">
                          <a:effectLst/>
                        </a:rPr>
                        <a:t> </a:t>
                      </a:r>
                      <a:r>
                        <a:rPr lang="en-US" sz="1200" kern="100" dirty="0">
                          <a:effectLst/>
                        </a:rPr>
                        <a:t>used</a:t>
                      </a:r>
                      <a:r>
                        <a:rPr lang="en-US" sz="1200" kern="100" spc="5" dirty="0">
                          <a:effectLst/>
                        </a:rPr>
                        <a:t> </a:t>
                      </a:r>
                      <a:r>
                        <a:rPr lang="en-US" sz="1200" kern="100" dirty="0">
                          <a:effectLst/>
                        </a:rPr>
                        <a:t>to</a:t>
                      </a:r>
                      <a:r>
                        <a:rPr lang="en-US" sz="1200" kern="100" spc="5" dirty="0">
                          <a:effectLst/>
                        </a:rPr>
                        <a:t> </a:t>
                      </a:r>
                      <a:r>
                        <a:rPr lang="en-US" sz="1200" kern="100" dirty="0">
                          <a:effectLst/>
                        </a:rPr>
                        <a:t>detect</a:t>
                      </a:r>
                      <a:r>
                        <a:rPr lang="en-US" sz="1200" kern="100" spc="5" dirty="0">
                          <a:effectLst/>
                        </a:rPr>
                        <a:t> </a:t>
                      </a:r>
                      <a:r>
                        <a:rPr lang="en-US" sz="1200" kern="100" dirty="0">
                          <a:effectLst/>
                        </a:rPr>
                        <a:t>phishing</a:t>
                      </a:r>
                      <a:r>
                        <a:rPr lang="en-US" sz="1200" kern="100" spc="5" dirty="0">
                          <a:effectLst/>
                        </a:rPr>
                        <a:t> </a:t>
                      </a:r>
                      <a:r>
                        <a:rPr lang="en-US" sz="1200" kern="100" dirty="0">
                          <a:effectLst/>
                        </a:rPr>
                        <a:t>websites.</a:t>
                      </a:r>
                      <a:r>
                        <a:rPr lang="en-US" sz="1200" kern="100" spc="5" dirty="0">
                          <a:effectLst/>
                        </a:rPr>
                        <a:t> </a:t>
                      </a:r>
                      <a:r>
                        <a:rPr lang="en-US" sz="1200" kern="100" dirty="0">
                          <a:effectLst/>
                        </a:rPr>
                        <a:t>Aim</a:t>
                      </a:r>
                      <a:r>
                        <a:rPr lang="en-US" sz="1200" kern="100" spc="5" dirty="0">
                          <a:effectLst/>
                        </a:rPr>
                        <a:t> </a:t>
                      </a:r>
                      <a:r>
                        <a:rPr lang="en-US" sz="1200" kern="100" dirty="0">
                          <a:effectLst/>
                        </a:rPr>
                        <a:t>of</a:t>
                      </a:r>
                      <a:r>
                        <a:rPr lang="en-US" sz="1200" kern="100" spc="5" dirty="0">
                          <a:effectLst/>
                        </a:rPr>
                        <a:t> </a:t>
                      </a:r>
                      <a:r>
                        <a:rPr lang="en-US" sz="1200" kern="100" dirty="0">
                          <a:effectLst/>
                        </a:rPr>
                        <a:t>the</a:t>
                      </a:r>
                      <a:r>
                        <a:rPr lang="en-US" sz="1200" kern="100" spc="5" dirty="0">
                          <a:effectLst/>
                        </a:rPr>
                        <a:t> </a:t>
                      </a:r>
                      <a:r>
                        <a:rPr lang="en-US" sz="1200" kern="100" dirty="0">
                          <a:effectLst/>
                        </a:rPr>
                        <a:t>paper is to detect phishing URLs</a:t>
                      </a:r>
                      <a:r>
                        <a:rPr lang="en-US" sz="1200" kern="100" spc="5" dirty="0">
                          <a:effectLst/>
                        </a:rPr>
                        <a:t> </a:t>
                      </a:r>
                      <a:r>
                        <a:rPr lang="en-US" sz="1200" kern="100" dirty="0">
                          <a:effectLst/>
                        </a:rPr>
                        <a:t>as</a:t>
                      </a:r>
                      <a:r>
                        <a:rPr lang="en-US" sz="1200" kern="100" spc="5" dirty="0">
                          <a:effectLst/>
                        </a:rPr>
                        <a:t> </a:t>
                      </a:r>
                      <a:r>
                        <a:rPr lang="en-US" sz="1200" kern="100" dirty="0">
                          <a:effectLst/>
                        </a:rPr>
                        <a:t>well</a:t>
                      </a:r>
                      <a:r>
                        <a:rPr lang="en-US" sz="1200" kern="100" spc="5" dirty="0">
                          <a:effectLst/>
                        </a:rPr>
                        <a:t> </a:t>
                      </a:r>
                      <a:r>
                        <a:rPr lang="en-US" sz="1200" kern="100" dirty="0">
                          <a:effectLst/>
                        </a:rPr>
                        <a:t>as</a:t>
                      </a:r>
                      <a:r>
                        <a:rPr lang="en-US" sz="1200" kern="100" spc="5" dirty="0">
                          <a:effectLst/>
                        </a:rPr>
                        <a:t> </a:t>
                      </a:r>
                      <a:r>
                        <a:rPr lang="en-US" sz="1200" kern="100" dirty="0">
                          <a:effectLst/>
                        </a:rPr>
                        <a:t>narrow</a:t>
                      </a:r>
                      <a:r>
                        <a:rPr lang="en-US" sz="1200" kern="100" spc="5" dirty="0">
                          <a:effectLst/>
                        </a:rPr>
                        <a:t> </a:t>
                      </a:r>
                      <a:r>
                        <a:rPr lang="en-US" sz="1200" kern="100" dirty="0">
                          <a:effectLst/>
                        </a:rPr>
                        <a:t>down</a:t>
                      </a:r>
                      <a:r>
                        <a:rPr lang="en-US" sz="1200" kern="100" spc="5" dirty="0">
                          <a:effectLst/>
                        </a:rPr>
                        <a:t> </a:t>
                      </a:r>
                      <a:r>
                        <a:rPr lang="en-US" sz="1200" kern="100" dirty="0">
                          <a:effectLst/>
                        </a:rPr>
                        <a:t>to</a:t>
                      </a:r>
                      <a:r>
                        <a:rPr lang="en-US" sz="1200" kern="100" spc="5" dirty="0">
                          <a:effectLst/>
                        </a:rPr>
                        <a:t> </a:t>
                      </a:r>
                      <a:r>
                        <a:rPr lang="en-US" sz="1200" kern="100" dirty="0">
                          <a:effectLst/>
                        </a:rPr>
                        <a:t>best</a:t>
                      </a:r>
                      <a:r>
                        <a:rPr lang="en-US" sz="1200" kern="100" spc="-210" dirty="0">
                          <a:effectLst/>
                        </a:rPr>
                        <a:t> </a:t>
                      </a:r>
                      <a:r>
                        <a:rPr lang="en-US" sz="1200" kern="100" dirty="0">
                          <a:effectLst/>
                        </a:rPr>
                        <a:t>machine</a:t>
                      </a:r>
                      <a:r>
                        <a:rPr lang="en-US" sz="1200" kern="100" spc="5" dirty="0">
                          <a:effectLst/>
                        </a:rPr>
                        <a:t> </a:t>
                      </a:r>
                      <a:r>
                        <a:rPr lang="en-US" sz="1200" kern="100" dirty="0">
                          <a:effectLst/>
                        </a:rPr>
                        <a:t>learning</a:t>
                      </a:r>
                      <a:r>
                        <a:rPr lang="en-US" sz="1200" kern="100" spc="5" dirty="0">
                          <a:effectLst/>
                        </a:rPr>
                        <a:t> </a:t>
                      </a:r>
                      <a:r>
                        <a:rPr lang="en-US" sz="1200" kern="100" dirty="0">
                          <a:effectLst/>
                        </a:rPr>
                        <a:t>algorithm</a:t>
                      </a:r>
                      <a:r>
                        <a:rPr lang="en-US" sz="1200" kern="100" spc="5" dirty="0">
                          <a:effectLst/>
                        </a:rPr>
                        <a:t> </a:t>
                      </a:r>
                      <a:r>
                        <a:rPr lang="en-US" sz="1200" kern="100" dirty="0">
                          <a:effectLst/>
                        </a:rPr>
                        <a:t>by</a:t>
                      </a:r>
                      <a:r>
                        <a:rPr lang="en-US" sz="1200" kern="100" spc="-210" dirty="0">
                          <a:effectLst/>
                        </a:rPr>
                        <a:t> </a:t>
                      </a:r>
                      <a:r>
                        <a:rPr lang="en-US" sz="1200" kern="100" dirty="0">
                          <a:effectLst/>
                        </a:rPr>
                        <a:t>comparing</a:t>
                      </a:r>
                      <a:r>
                        <a:rPr lang="en-US" sz="1200" kern="100" spc="5" dirty="0">
                          <a:effectLst/>
                        </a:rPr>
                        <a:t> </a:t>
                      </a:r>
                      <a:r>
                        <a:rPr lang="en-US" sz="1200" kern="100" dirty="0">
                          <a:effectLst/>
                        </a:rPr>
                        <a:t>accuracy</a:t>
                      </a:r>
                      <a:r>
                        <a:rPr lang="en-US" sz="1200" kern="100" spc="5" dirty="0">
                          <a:effectLst/>
                        </a:rPr>
                        <a:t> </a:t>
                      </a:r>
                      <a:r>
                        <a:rPr lang="en-US" sz="1200" kern="100" dirty="0">
                          <a:effectLst/>
                        </a:rPr>
                        <a:t>rate,</a:t>
                      </a:r>
                      <a:r>
                        <a:rPr lang="en-US" sz="1200" kern="100" spc="5" dirty="0">
                          <a:effectLst/>
                        </a:rPr>
                        <a:t> </a:t>
                      </a:r>
                      <a:r>
                        <a:rPr lang="en-US" sz="1200" kern="100" dirty="0">
                          <a:effectLst/>
                        </a:rPr>
                        <a:t>false</a:t>
                      </a:r>
                      <a:r>
                        <a:rPr lang="en-US" sz="1200" kern="100" spc="-210" dirty="0">
                          <a:effectLst/>
                        </a:rPr>
                        <a:t> </a:t>
                      </a:r>
                      <a:r>
                        <a:rPr lang="en-US" sz="1200" kern="100" dirty="0">
                          <a:effectLst/>
                        </a:rPr>
                        <a:t>positive and false negative rate of</a:t>
                      </a:r>
                      <a:r>
                        <a:rPr lang="en-US" sz="1200" kern="100" spc="5" dirty="0">
                          <a:effectLst/>
                        </a:rPr>
                        <a:t> </a:t>
                      </a:r>
                      <a:r>
                        <a:rPr lang="en-US" sz="1200" kern="100" dirty="0">
                          <a:effectLst/>
                        </a:rPr>
                        <a:t>each algorithm.</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4455" marR="24130" algn="just">
                        <a:lnSpc>
                          <a:spcPct val="107000"/>
                        </a:lnSpc>
                        <a:spcBef>
                          <a:spcPts val="10"/>
                        </a:spcBef>
                        <a:spcAft>
                          <a:spcPts val="0"/>
                        </a:spcAft>
                      </a:pPr>
                      <a:r>
                        <a:rPr lang="en-US" sz="1200" kern="100">
                          <a:effectLst/>
                        </a:rPr>
                        <a:t>Random</a:t>
                      </a:r>
                      <a:r>
                        <a:rPr lang="en-US" sz="1200" kern="100" spc="5">
                          <a:effectLst/>
                        </a:rPr>
                        <a:t> </a:t>
                      </a:r>
                      <a:r>
                        <a:rPr lang="en-US" sz="1200" kern="100">
                          <a:effectLst/>
                        </a:rPr>
                        <a:t>forest</a:t>
                      </a:r>
                      <a:r>
                        <a:rPr lang="en-US" sz="1200" kern="100" spc="5">
                          <a:effectLst/>
                        </a:rPr>
                        <a:t> </a:t>
                      </a:r>
                      <a:r>
                        <a:rPr lang="en-US" sz="1200" kern="100">
                          <a:effectLst/>
                        </a:rPr>
                        <a:t>algorithm</a:t>
                      </a:r>
                      <a:r>
                        <a:rPr lang="en-US" sz="1200" kern="100" spc="-210">
                          <a:effectLst/>
                        </a:rPr>
                        <a:t> </a:t>
                      </a:r>
                      <a:r>
                        <a:rPr lang="en-US" sz="1200" kern="100">
                          <a:effectLst/>
                        </a:rPr>
                        <a:t>gives</a:t>
                      </a:r>
                      <a:r>
                        <a:rPr lang="en-US" sz="1200" kern="100" spc="5">
                          <a:effectLst/>
                        </a:rPr>
                        <a:t> </a:t>
                      </a:r>
                      <a:r>
                        <a:rPr lang="en-US" sz="1200" kern="100">
                          <a:effectLst/>
                        </a:rPr>
                        <a:t>better</a:t>
                      </a:r>
                      <a:r>
                        <a:rPr lang="en-US" sz="1200" kern="100" spc="5">
                          <a:effectLst/>
                        </a:rPr>
                        <a:t> </a:t>
                      </a:r>
                      <a:r>
                        <a:rPr lang="en-US" sz="1200" kern="100">
                          <a:effectLst/>
                        </a:rPr>
                        <a:t>detection</a:t>
                      </a:r>
                      <a:r>
                        <a:rPr lang="en-US" sz="1200" kern="100" spc="-210">
                          <a:effectLst/>
                        </a:rPr>
                        <a:t> </a:t>
                      </a:r>
                      <a:r>
                        <a:rPr lang="en-US" sz="1200" kern="100">
                          <a:effectLst/>
                        </a:rPr>
                        <a:t>accuracy with lowest false</a:t>
                      </a:r>
                      <a:r>
                        <a:rPr lang="en-US" sz="1200" kern="100" spc="-210">
                          <a:effectLst/>
                        </a:rPr>
                        <a:t> </a:t>
                      </a:r>
                      <a:r>
                        <a:rPr lang="en-US" sz="1200" kern="100">
                          <a:effectLst/>
                        </a:rPr>
                        <a:t>negative rate than decision</a:t>
                      </a:r>
                      <a:r>
                        <a:rPr lang="en-US" sz="1200" kern="100" spc="-210">
                          <a:effectLst/>
                        </a:rPr>
                        <a:t> </a:t>
                      </a:r>
                      <a:r>
                        <a:rPr lang="en-US" sz="1200" kern="100">
                          <a:effectLst/>
                        </a:rPr>
                        <a:t>tree</a:t>
                      </a:r>
                      <a:r>
                        <a:rPr lang="en-US" sz="1200" kern="100" spc="390">
                          <a:effectLst/>
                        </a:rPr>
                        <a:t> </a:t>
                      </a:r>
                      <a:r>
                        <a:rPr lang="en-US" sz="1200" kern="100">
                          <a:effectLst/>
                        </a:rPr>
                        <a:t>and</a:t>
                      </a:r>
                      <a:r>
                        <a:rPr lang="en-US" sz="1200" kern="100" spc="410">
                          <a:effectLst/>
                        </a:rPr>
                        <a:t> </a:t>
                      </a:r>
                      <a:r>
                        <a:rPr lang="en-US" sz="1200" kern="100">
                          <a:effectLst/>
                        </a:rPr>
                        <a:t>support</a:t>
                      </a:r>
                      <a:r>
                        <a:rPr lang="en-US" sz="1200" kern="100" spc="425">
                          <a:effectLst/>
                        </a:rPr>
                        <a:t> </a:t>
                      </a:r>
                      <a:r>
                        <a:rPr lang="en-US" sz="1200" kern="100">
                          <a:effectLst/>
                        </a:rPr>
                        <a:t>vector</a:t>
                      </a:r>
                      <a:endParaRPr lang="en-IN" sz="1200" kern="100">
                        <a:effectLst/>
                      </a:endParaRPr>
                    </a:p>
                    <a:p>
                      <a:pPr marL="901065">
                        <a:lnSpc>
                          <a:spcPts val="1000"/>
                        </a:lnSpc>
                      </a:pPr>
                      <a:r>
                        <a:rPr lang="en-US" sz="1200" kern="100">
                          <a:effectLst/>
                        </a:rPr>
                        <a:t>machine</a:t>
                      </a:r>
                      <a:endParaRPr lang="en-IN" sz="1200" kern="100">
                        <a:effectLst/>
                      </a:endParaRPr>
                    </a:p>
                    <a:p>
                      <a:pPr marL="84455">
                        <a:lnSpc>
                          <a:spcPct val="107000"/>
                        </a:lnSpc>
                        <a:spcBef>
                          <a:spcPts val="30"/>
                        </a:spcBef>
                        <a:spcAft>
                          <a:spcPts val="0"/>
                        </a:spcAft>
                      </a:pPr>
                      <a:r>
                        <a:rPr lang="en-US" sz="1200" kern="100">
                          <a:effectLst/>
                        </a:rPr>
                        <a:t>algorithms.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7630" marR="23495" algn="just">
                        <a:lnSpc>
                          <a:spcPct val="107000"/>
                        </a:lnSpc>
                        <a:spcBef>
                          <a:spcPts val="10"/>
                        </a:spcBef>
                        <a:spcAft>
                          <a:spcPts val="0"/>
                        </a:spcAft>
                        <a:tabLst>
                          <a:tab pos="831850" algn="l"/>
                        </a:tabLst>
                      </a:pPr>
                      <a:r>
                        <a:rPr lang="en-US" sz="1200" kern="100">
                          <a:effectLst/>
                        </a:rPr>
                        <a:t>decision</a:t>
                      </a:r>
                      <a:r>
                        <a:rPr lang="en-US" sz="1200" kern="100" spc="5">
                          <a:effectLst/>
                        </a:rPr>
                        <a:t> </a:t>
                      </a:r>
                      <a:r>
                        <a:rPr lang="en-US" sz="1200" kern="100">
                          <a:effectLst/>
                        </a:rPr>
                        <a:t>tree</a:t>
                      </a:r>
                      <a:r>
                        <a:rPr lang="en-US" sz="1200" kern="100" spc="5">
                          <a:effectLst/>
                        </a:rPr>
                        <a:t> </a:t>
                      </a:r>
                      <a:r>
                        <a:rPr lang="en-US" sz="1200" kern="100">
                          <a:effectLst/>
                        </a:rPr>
                        <a:t>and</a:t>
                      </a:r>
                      <a:r>
                        <a:rPr lang="en-US" sz="1200" kern="100" spc="5">
                          <a:effectLst/>
                        </a:rPr>
                        <a:t> </a:t>
                      </a:r>
                      <a:r>
                        <a:rPr lang="en-US" sz="1200" kern="100">
                          <a:effectLst/>
                        </a:rPr>
                        <a:t>support	vector</a:t>
                      </a:r>
                      <a:r>
                        <a:rPr lang="en-US" sz="1200" kern="100" spc="-215">
                          <a:effectLst/>
                        </a:rPr>
                        <a:t> </a:t>
                      </a:r>
                      <a:r>
                        <a:rPr lang="en-US" sz="1200" kern="100">
                          <a:effectLst/>
                        </a:rPr>
                        <a:t>machine</a:t>
                      </a:r>
                      <a:r>
                        <a:rPr lang="en-US" sz="1200" kern="100" spc="5">
                          <a:effectLst/>
                        </a:rPr>
                        <a:t> </a:t>
                      </a:r>
                      <a:r>
                        <a:rPr lang="en-US" sz="1200" kern="100">
                          <a:effectLst/>
                        </a:rPr>
                        <a:t>algorithms</a:t>
                      </a:r>
                      <a:r>
                        <a:rPr lang="en-US" sz="1200" kern="100" spc="-210">
                          <a:effectLst/>
                        </a:rPr>
                        <a:t> </a:t>
                      </a:r>
                      <a:r>
                        <a:rPr lang="en-US" sz="1200" kern="100">
                          <a:effectLst/>
                        </a:rPr>
                        <a:t>gives</a:t>
                      </a:r>
                      <a:r>
                        <a:rPr lang="en-US" sz="1200" kern="100" spc="5">
                          <a:effectLst/>
                        </a:rPr>
                        <a:t> </a:t>
                      </a:r>
                      <a:r>
                        <a:rPr lang="en-US" sz="1200" kern="100">
                          <a:effectLst/>
                        </a:rPr>
                        <a:t>lower</a:t>
                      </a:r>
                      <a:r>
                        <a:rPr lang="en-US" sz="1200" kern="100" spc="5">
                          <a:effectLst/>
                        </a:rPr>
                        <a:t> </a:t>
                      </a:r>
                      <a:r>
                        <a:rPr lang="en-US" sz="1200" kern="100">
                          <a:effectLst/>
                        </a:rPr>
                        <a:t>accuracy</a:t>
                      </a:r>
                      <a:r>
                        <a:rPr lang="en-US" sz="1200" kern="100" spc="-210">
                          <a:effectLst/>
                        </a:rPr>
                        <a:t> </a:t>
                      </a:r>
                      <a:r>
                        <a:rPr lang="en-US" sz="1200" kern="100">
                          <a:effectLst/>
                        </a:rPr>
                        <a:t>with</a:t>
                      </a:r>
                      <a:r>
                        <a:rPr lang="en-US" sz="1200" kern="100" spc="5">
                          <a:effectLst/>
                        </a:rPr>
                        <a:t> </a:t>
                      </a:r>
                      <a:r>
                        <a:rPr lang="en-US" sz="1200" kern="100">
                          <a:effectLst/>
                        </a:rPr>
                        <a:t>high</a:t>
                      </a:r>
                      <a:r>
                        <a:rPr lang="en-US" sz="1200" kern="100" spc="5">
                          <a:effectLst/>
                        </a:rPr>
                        <a:t> </a:t>
                      </a:r>
                      <a:r>
                        <a:rPr lang="en-US" sz="1200" kern="100">
                          <a:effectLst/>
                        </a:rPr>
                        <a:t>false</a:t>
                      </a:r>
                      <a:r>
                        <a:rPr lang="en-US" sz="1200" kern="100" spc="-210">
                          <a:effectLst/>
                        </a:rPr>
                        <a:t> </a:t>
                      </a:r>
                      <a:r>
                        <a:rPr lang="en-US" sz="1200" kern="100">
                          <a:effectLst/>
                        </a:rPr>
                        <a:t>negative</a:t>
                      </a:r>
                      <a:r>
                        <a:rPr lang="en-US" sz="1200" kern="100" spc="-35">
                          <a:effectLst/>
                        </a:rPr>
                        <a:t> </a:t>
                      </a:r>
                      <a:r>
                        <a:rPr lang="en-US" sz="1200" kern="100">
                          <a:effectLst/>
                        </a:rPr>
                        <a:t>rate.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320583295"/>
                  </a:ext>
                </a:extLst>
              </a:tr>
              <a:tr h="2099481">
                <a:tc>
                  <a:txBody>
                    <a:bodyPr/>
                    <a:lstStyle/>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pPr>
                      <a:r>
                        <a:rPr lang="en-US" sz="1200" kern="100">
                          <a:effectLst/>
                        </a:rPr>
                        <a:t> </a:t>
                      </a:r>
                      <a:endParaRPr lang="en-IN" sz="1200" kern="100">
                        <a:effectLst/>
                      </a:endParaRPr>
                    </a:p>
                    <a:p>
                      <a:pPr>
                        <a:lnSpc>
                          <a:spcPct val="107000"/>
                        </a:lnSpc>
                        <a:spcBef>
                          <a:spcPts val="5"/>
                        </a:spcBef>
                      </a:pPr>
                      <a:r>
                        <a:rPr lang="en-US" sz="1200" kern="100">
                          <a:effectLst/>
                        </a:rPr>
                        <a:t> </a:t>
                      </a:r>
                      <a:endParaRPr lang="en-IN" sz="1200" kern="100">
                        <a:effectLst/>
                      </a:endParaRPr>
                    </a:p>
                    <a:p>
                      <a:pPr marR="72390" algn="ctr">
                        <a:lnSpc>
                          <a:spcPct val="107000"/>
                        </a:lnSpc>
                      </a:pPr>
                      <a:r>
                        <a:rPr lang="en-US" sz="1200" kern="100">
                          <a:effectLst/>
                        </a:rPr>
                        <a:t>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3185" marR="46990">
                        <a:lnSpc>
                          <a:spcPct val="107000"/>
                        </a:lnSpc>
                        <a:spcAft>
                          <a:spcPts val="0"/>
                        </a:spcAft>
                        <a:tabLst>
                          <a:tab pos="788035" algn="l"/>
                        </a:tabLst>
                      </a:pPr>
                      <a:r>
                        <a:rPr lang="en-US" sz="1200" kern="100">
                          <a:effectLst/>
                        </a:rPr>
                        <a:t>Atharva</a:t>
                      </a:r>
                      <a:r>
                        <a:rPr lang="en-US" sz="1200" kern="100" spc="5">
                          <a:effectLst/>
                        </a:rPr>
                        <a:t> </a:t>
                      </a:r>
                      <a:r>
                        <a:rPr lang="en-US" sz="1200" kern="100">
                          <a:effectLst/>
                        </a:rPr>
                        <a:t>Deshpande,</a:t>
                      </a:r>
                      <a:r>
                        <a:rPr lang="en-US" sz="1200" kern="100" spc="5">
                          <a:effectLst/>
                        </a:rPr>
                        <a:t> </a:t>
                      </a:r>
                      <a:r>
                        <a:rPr lang="en-US" sz="1200" kern="100">
                          <a:effectLst/>
                        </a:rPr>
                        <a:t>Omkar</a:t>
                      </a:r>
                      <a:r>
                        <a:rPr lang="en-US" sz="1200" kern="100" spc="70">
                          <a:effectLst/>
                        </a:rPr>
                        <a:t> </a:t>
                      </a:r>
                      <a:r>
                        <a:rPr lang="en-US" sz="1200" kern="100">
                          <a:effectLst/>
                        </a:rPr>
                        <a:t>pedamkar,</a:t>
                      </a:r>
                      <a:r>
                        <a:rPr lang="en-US" sz="1200" kern="100" spc="-210">
                          <a:effectLst/>
                        </a:rPr>
                        <a:t> </a:t>
                      </a:r>
                      <a:r>
                        <a:rPr lang="en-US" sz="1200" kern="100">
                          <a:effectLst/>
                        </a:rPr>
                        <a:t>Nachiket</a:t>
                      </a:r>
                      <a:r>
                        <a:rPr lang="en-US" sz="1200" kern="100" spc="5">
                          <a:effectLst/>
                        </a:rPr>
                        <a:t> </a:t>
                      </a:r>
                      <a:r>
                        <a:rPr lang="en-US" sz="1200" kern="100">
                          <a:effectLst/>
                        </a:rPr>
                        <a:t>Chaudhary,	</a:t>
                      </a:r>
                      <a:r>
                        <a:rPr lang="en-US" sz="1200" kern="100" spc="-25">
                          <a:effectLst/>
                        </a:rPr>
                        <a:t>Dr.</a:t>
                      </a:r>
                      <a:r>
                        <a:rPr lang="en-US" sz="1200" kern="100" spc="-210">
                          <a:effectLst/>
                        </a:rPr>
                        <a:t> </a:t>
                      </a:r>
                      <a:r>
                        <a:rPr lang="en-US" sz="1200" kern="100">
                          <a:effectLst/>
                        </a:rPr>
                        <a:t>Swapna Borde.</a:t>
                      </a:r>
                      <a:r>
                        <a:rPr lang="en-US" sz="1200" kern="100" spc="5">
                          <a:effectLst/>
                        </a:rPr>
                        <a:t> </a:t>
                      </a:r>
                      <a:r>
                        <a:rPr lang="en-US" sz="1200" kern="100">
                          <a:effectLst/>
                        </a:rPr>
                        <a:t>(2021)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5090" marR="25400" algn="just">
                        <a:lnSpc>
                          <a:spcPct val="107000"/>
                        </a:lnSpc>
                        <a:spcAft>
                          <a:spcPts val="0"/>
                        </a:spcAft>
                      </a:pPr>
                      <a:r>
                        <a:rPr lang="en-US" sz="1200" kern="100">
                          <a:effectLst/>
                        </a:rPr>
                        <a:t>This</a:t>
                      </a:r>
                      <a:r>
                        <a:rPr lang="en-US" sz="1200" kern="100" spc="5">
                          <a:effectLst/>
                        </a:rPr>
                        <a:t> </a:t>
                      </a:r>
                      <a:r>
                        <a:rPr lang="en-US" sz="1200" kern="100">
                          <a:effectLst/>
                        </a:rPr>
                        <a:t>paper</a:t>
                      </a:r>
                      <a:r>
                        <a:rPr lang="en-US" sz="1200" kern="100" spc="5">
                          <a:effectLst/>
                        </a:rPr>
                        <a:t> </a:t>
                      </a:r>
                      <a:r>
                        <a:rPr lang="en-US" sz="1200" kern="100">
                          <a:effectLst/>
                        </a:rPr>
                        <a:t>surveys</a:t>
                      </a:r>
                      <a:r>
                        <a:rPr lang="en-US" sz="1200" kern="100" spc="5">
                          <a:effectLst/>
                        </a:rPr>
                        <a:t> </a:t>
                      </a:r>
                      <a:r>
                        <a:rPr lang="en-US" sz="1200" kern="100">
                          <a:effectLst/>
                        </a:rPr>
                        <a:t>the</a:t>
                      </a:r>
                      <a:r>
                        <a:rPr lang="en-US" sz="1200" kern="100" spc="5">
                          <a:effectLst/>
                        </a:rPr>
                        <a:t> </a:t>
                      </a:r>
                      <a:r>
                        <a:rPr lang="en-US" sz="1200" kern="100">
                          <a:effectLst/>
                        </a:rPr>
                        <a:t>features</a:t>
                      </a:r>
                      <a:r>
                        <a:rPr lang="en-US" sz="1200" kern="100" spc="5">
                          <a:effectLst/>
                        </a:rPr>
                        <a:t> </a:t>
                      </a:r>
                      <a:r>
                        <a:rPr lang="en-US" sz="1200" kern="100">
                          <a:effectLst/>
                        </a:rPr>
                        <a:t>used</a:t>
                      </a:r>
                      <a:r>
                        <a:rPr lang="en-US" sz="1200" kern="100" spc="5">
                          <a:effectLst/>
                        </a:rPr>
                        <a:t> </a:t>
                      </a:r>
                      <a:r>
                        <a:rPr lang="en-US" sz="1200" kern="100">
                          <a:effectLst/>
                        </a:rPr>
                        <a:t>for</a:t>
                      </a:r>
                      <a:r>
                        <a:rPr lang="en-US" sz="1200" kern="100" spc="5">
                          <a:effectLst/>
                        </a:rPr>
                        <a:t> </a:t>
                      </a:r>
                      <a:r>
                        <a:rPr lang="en-US" sz="1200" kern="100">
                          <a:effectLst/>
                        </a:rPr>
                        <a:t>detection</a:t>
                      </a:r>
                      <a:r>
                        <a:rPr lang="en-US" sz="1200" kern="100" spc="5">
                          <a:effectLst/>
                        </a:rPr>
                        <a:t> </a:t>
                      </a:r>
                      <a:r>
                        <a:rPr lang="en-US" sz="1200" kern="100">
                          <a:effectLst/>
                        </a:rPr>
                        <a:t>and</a:t>
                      </a:r>
                      <a:r>
                        <a:rPr lang="en-US" sz="1200" kern="100" spc="5">
                          <a:effectLst/>
                        </a:rPr>
                        <a:t> </a:t>
                      </a:r>
                      <a:r>
                        <a:rPr lang="en-US" sz="1200" kern="100">
                          <a:effectLst/>
                        </a:rPr>
                        <a:t>detection</a:t>
                      </a:r>
                      <a:r>
                        <a:rPr lang="en-US" sz="1200" kern="100" spc="-210">
                          <a:effectLst/>
                        </a:rPr>
                        <a:t> </a:t>
                      </a:r>
                      <a:r>
                        <a:rPr lang="en-US" sz="1200" kern="100">
                          <a:effectLst/>
                        </a:rPr>
                        <a:t>techniques</a:t>
                      </a:r>
                      <a:r>
                        <a:rPr lang="en-US" sz="1200" kern="100" spc="5">
                          <a:effectLst/>
                        </a:rPr>
                        <a:t> </a:t>
                      </a:r>
                      <a:r>
                        <a:rPr lang="en-US" sz="1200" kern="100">
                          <a:effectLst/>
                        </a:rPr>
                        <a:t>using</a:t>
                      </a:r>
                      <a:r>
                        <a:rPr lang="en-US" sz="1200" kern="100" spc="5">
                          <a:effectLst/>
                        </a:rPr>
                        <a:t> </a:t>
                      </a:r>
                      <a:r>
                        <a:rPr lang="en-US" sz="1200" kern="100">
                          <a:effectLst/>
                        </a:rPr>
                        <a:t>machine</a:t>
                      </a:r>
                      <a:r>
                        <a:rPr lang="en-US" sz="1200" kern="100" spc="5">
                          <a:effectLst/>
                        </a:rPr>
                        <a:t> </a:t>
                      </a:r>
                      <a:r>
                        <a:rPr lang="en-US" sz="1200" kern="100">
                          <a:effectLst/>
                        </a:rPr>
                        <a:t>learning.</a:t>
                      </a:r>
                      <a:r>
                        <a:rPr lang="en-US" sz="1200" kern="100" spc="5">
                          <a:effectLst/>
                        </a:rPr>
                        <a:t> </a:t>
                      </a:r>
                      <a:r>
                        <a:rPr lang="en-US" sz="1200" kern="100">
                          <a:effectLst/>
                        </a:rPr>
                        <a:t>Here,</a:t>
                      </a:r>
                      <a:r>
                        <a:rPr lang="en-US" sz="1200" kern="100" spc="5">
                          <a:effectLst/>
                        </a:rPr>
                        <a:t> </a:t>
                      </a:r>
                      <a:r>
                        <a:rPr lang="en-US" sz="1200" kern="100">
                          <a:effectLst/>
                        </a:rPr>
                        <a:t>they</a:t>
                      </a:r>
                      <a:r>
                        <a:rPr lang="en-US" sz="1200" kern="100" spc="5">
                          <a:effectLst/>
                        </a:rPr>
                        <a:t> </a:t>
                      </a:r>
                      <a:r>
                        <a:rPr lang="en-US" sz="1200" kern="100">
                          <a:effectLst/>
                        </a:rPr>
                        <a:t>explain</a:t>
                      </a:r>
                      <a:r>
                        <a:rPr lang="en-US" sz="1200" kern="100" spc="5">
                          <a:effectLst/>
                        </a:rPr>
                        <a:t> </a:t>
                      </a:r>
                      <a:r>
                        <a:rPr lang="en-US" sz="1200" kern="100">
                          <a:effectLst/>
                        </a:rPr>
                        <a:t>phishing</a:t>
                      </a:r>
                      <a:r>
                        <a:rPr lang="en-US" sz="1200" kern="100" spc="5">
                          <a:effectLst/>
                        </a:rPr>
                        <a:t> </a:t>
                      </a:r>
                      <a:r>
                        <a:rPr lang="en-US" sz="1200" kern="100">
                          <a:effectLst/>
                        </a:rPr>
                        <a:t>domain</a:t>
                      </a:r>
                      <a:r>
                        <a:rPr lang="en-US" sz="1200" kern="100" spc="5">
                          <a:effectLst/>
                        </a:rPr>
                        <a:t> </a:t>
                      </a:r>
                      <a:r>
                        <a:rPr lang="en-US" sz="1200" kern="100">
                          <a:effectLst/>
                        </a:rPr>
                        <a:t>characteristics,</a:t>
                      </a:r>
                      <a:r>
                        <a:rPr lang="en-US" sz="1200" kern="100" spc="5">
                          <a:effectLst/>
                        </a:rPr>
                        <a:t> </a:t>
                      </a:r>
                      <a:r>
                        <a:rPr lang="en-US" sz="1200" kern="100">
                          <a:effectLst/>
                        </a:rPr>
                        <a:t>the features that distinguish them</a:t>
                      </a:r>
                      <a:r>
                        <a:rPr lang="en-US" sz="1200" kern="100" spc="5">
                          <a:effectLst/>
                        </a:rPr>
                        <a:t> </a:t>
                      </a:r>
                      <a:r>
                        <a:rPr lang="en-US" sz="1200" kern="100">
                          <a:effectLst/>
                        </a:rPr>
                        <a:t>from legitimate domains, why it is</a:t>
                      </a:r>
                      <a:r>
                        <a:rPr lang="en-US" sz="1200" kern="100" spc="-210">
                          <a:effectLst/>
                        </a:rPr>
                        <a:t> </a:t>
                      </a:r>
                      <a:r>
                        <a:rPr lang="en-US" sz="1200" kern="100">
                          <a:effectLst/>
                        </a:rPr>
                        <a:t>important to detect these domains,</a:t>
                      </a:r>
                      <a:r>
                        <a:rPr lang="en-US" sz="1200" kern="100" spc="-210">
                          <a:effectLst/>
                        </a:rPr>
                        <a:t> </a:t>
                      </a:r>
                      <a:r>
                        <a:rPr lang="en-US" sz="1200" kern="100">
                          <a:effectLst/>
                        </a:rPr>
                        <a:t>and</a:t>
                      </a:r>
                      <a:r>
                        <a:rPr lang="en-US" sz="1200" kern="100" spc="5">
                          <a:effectLst/>
                        </a:rPr>
                        <a:t> </a:t>
                      </a:r>
                      <a:r>
                        <a:rPr lang="en-US" sz="1200" kern="100">
                          <a:effectLst/>
                        </a:rPr>
                        <a:t>how</a:t>
                      </a:r>
                      <a:r>
                        <a:rPr lang="en-US" sz="1200" kern="100" spc="5">
                          <a:effectLst/>
                        </a:rPr>
                        <a:t> </a:t>
                      </a:r>
                      <a:r>
                        <a:rPr lang="en-US" sz="1200" kern="100">
                          <a:effectLst/>
                        </a:rPr>
                        <a:t>they</a:t>
                      </a:r>
                      <a:r>
                        <a:rPr lang="en-US" sz="1200" kern="100" spc="5">
                          <a:effectLst/>
                        </a:rPr>
                        <a:t> </a:t>
                      </a:r>
                      <a:r>
                        <a:rPr lang="en-US" sz="1200" kern="100">
                          <a:effectLst/>
                        </a:rPr>
                        <a:t>can</a:t>
                      </a:r>
                      <a:r>
                        <a:rPr lang="en-US" sz="1200" kern="100" spc="5">
                          <a:effectLst/>
                        </a:rPr>
                        <a:t> </a:t>
                      </a:r>
                      <a:r>
                        <a:rPr lang="en-US" sz="1200" kern="100">
                          <a:effectLst/>
                        </a:rPr>
                        <a:t>be</a:t>
                      </a:r>
                      <a:r>
                        <a:rPr lang="en-US" sz="1200" kern="100" spc="5">
                          <a:effectLst/>
                        </a:rPr>
                        <a:t> </a:t>
                      </a:r>
                      <a:r>
                        <a:rPr lang="en-US" sz="1200" kern="100">
                          <a:effectLst/>
                        </a:rPr>
                        <a:t>detected</a:t>
                      </a:r>
                      <a:r>
                        <a:rPr lang="en-US" sz="1200" kern="100" spc="5">
                          <a:effectLst/>
                        </a:rPr>
                        <a:t> </a:t>
                      </a:r>
                      <a:r>
                        <a:rPr lang="en-US" sz="1200" kern="100">
                          <a:effectLst/>
                        </a:rPr>
                        <a:t>using</a:t>
                      </a:r>
                      <a:r>
                        <a:rPr lang="en-US" sz="1200" kern="100" spc="5">
                          <a:effectLst/>
                        </a:rPr>
                        <a:t> </a:t>
                      </a:r>
                      <a:r>
                        <a:rPr lang="en-US" sz="1200" kern="100">
                          <a:effectLst/>
                        </a:rPr>
                        <a:t>machine</a:t>
                      </a:r>
                      <a:r>
                        <a:rPr lang="en-US" sz="1200" kern="100" spc="5">
                          <a:effectLst/>
                        </a:rPr>
                        <a:t> </a:t>
                      </a:r>
                      <a:r>
                        <a:rPr lang="en-US" sz="1200" kern="100">
                          <a:effectLst/>
                        </a:rPr>
                        <a:t>learning</a:t>
                      </a:r>
                      <a:r>
                        <a:rPr lang="en-US" sz="1200" kern="100" spc="230">
                          <a:effectLst/>
                        </a:rPr>
                        <a:t> </a:t>
                      </a:r>
                      <a:r>
                        <a:rPr lang="en-US" sz="1200" kern="100">
                          <a:effectLst/>
                        </a:rPr>
                        <a:t>and</a:t>
                      </a:r>
                      <a:r>
                        <a:rPr lang="en-US" sz="1200" kern="100" spc="5">
                          <a:effectLst/>
                        </a:rPr>
                        <a:t> </a:t>
                      </a:r>
                      <a:r>
                        <a:rPr lang="en-US" sz="1200" kern="100">
                          <a:effectLst/>
                        </a:rPr>
                        <a:t>natural</a:t>
                      </a:r>
                      <a:r>
                        <a:rPr lang="en-US" sz="1200" kern="100" spc="5">
                          <a:effectLst/>
                        </a:rPr>
                        <a:t> </a:t>
                      </a:r>
                      <a:r>
                        <a:rPr lang="en-US" sz="1200" kern="100">
                          <a:effectLst/>
                        </a:rPr>
                        <a:t>language</a:t>
                      </a:r>
                      <a:r>
                        <a:rPr lang="en-US" sz="1200" kern="100" spc="5">
                          <a:effectLst/>
                        </a:rPr>
                        <a:t> </a:t>
                      </a:r>
                      <a:r>
                        <a:rPr lang="en-US" sz="1200" kern="100">
                          <a:effectLst/>
                        </a:rPr>
                        <a:t>processing</a:t>
                      </a:r>
                      <a:r>
                        <a:rPr lang="en-US" sz="1200" kern="100" spc="-210">
                          <a:effectLst/>
                        </a:rPr>
                        <a:t> </a:t>
                      </a:r>
                      <a:r>
                        <a:rPr lang="en-US" sz="1200" kern="100">
                          <a:effectLst/>
                        </a:rPr>
                        <a:t>techniques.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4455" marR="29210" algn="just">
                        <a:lnSpc>
                          <a:spcPct val="107000"/>
                        </a:lnSpc>
                        <a:spcAft>
                          <a:spcPts val="0"/>
                        </a:spcAft>
                      </a:pPr>
                      <a:r>
                        <a:rPr lang="en-US" sz="1200" kern="100">
                          <a:effectLst/>
                        </a:rPr>
                        <a:t>Random forest is selected</a:t>
                      </a:r>
                      <a:r>
                        <a:rPr lang="en-US" sz="1200" kern="100" spc="5">
                          <a:effectLst/>
                        </a:rPr>
                        <a:t> </a:t>
                      </a:r>
                      <a:r>
                        <a:rPr lang="en-US" sz="1200" kern="100">
                          <a:effectLst/>
                        </a:rPr>
                        <a:t>based on it’s performance</a:t>
                      </a:r>
                      <a:r>
                        <a:rPr lang="en-US" sz="1200" kern="100" spc="5">
                          <a:effectLst/>
                        </a:rPr>
                        <a:t> </a:t>
                      </a:r>
                      <a:r>
                        <a:rPr lang="en-US" sz="1200" kern="100">
                          <a:effectLst/>
                        </a:rPr>
                        <a:t>and</a:t>
                      </a:r>
                      <a:r>
                        <a:rPr lang="en-US" sz="1200" kern="100" spc="5">
                          <a:effectLst/>
                        </a:rPr>
                        <a:t> </a:t>
                      </a:r>
                      <a:r>
                        <a:rPr lang="en-US" sz="1200" kern="100">
                          <a:effectLst/>
                        </a:rPr>
                        <a:t>built</a:t>
                      </a:r>
                      <a:r>
                        <a:rPr lang="en-US" sz="1200" kern="100" spc="5">
                          <a:effectLst/>
                        </a:rPr>
                        <a:t> </a:t>
                      </a:r>
                      <a:r>
                        <a:rPr lang="en-US" sz="1200" kern="100">
                          <a:effectLst/>
                        </a:rPr>
                        <a:t>a</a:t>
                      </a:r>
                      <a:r>
                        <a:rPr lang="en-US" sz="1200" kern="100" spc="5">
                          <a:effectLst/>
                        </a:rPr>
                        <a:t> </a:t>
                      </a:r>
                      <a:r>
                        <a:rPr lang="en-US" sz="1200" kern="100">
                          <a:effectLst/>
                        </a:rPr>
                        <a:t>Chrome</a:t>
                      </a:r>
                      <a:r>
                        <a:rPr lang="en-US" sz="1200" kern="100" spc="5">
                          <a:effectLst/>
                        </a:rPr>
                        <a:t> </a:t>
                      </a:r>
                      <a:r>
                        <a:rPr lang="en-US" sz="1200" kern="100">
                          <a:effectLst/>
                        </a:rPr>
                        <a:t>extension</a:t>
                      </a:r>
                      <a:r>
                        <a:rPr lang="en-US" sz="1200" kern="100" spc="5">
                          <a:effectLst/>
                        </a:rPr>
                        <a:t> </a:t>
                      </a:r>
                      <a:r>
                        <a:rPr lang="en-US" sz="1200" kern="100">
                          <a:effectLst/>
                        </a:rPr>
                        <a:t>for</a:t>
                      </a:r>
                      <a:r>
                        <a:rPr lang="en-US" sz="1200" kern="100" spc="5">
                          <a:effectLst/>
                        </a:rPr>
                        <a:t> </a:t>
                      </a:r>
                      <a:r>
                        <a:rPr lang="en-US" sz="1200" kern="100">
                          <a:effectLst/>
                        </a:rPr>
                        <a:t>detecting</a:t>
                      </a:r>
                      <a:r>
                        <a:rPr lang="en-US" sz="1200" kern="100" spc="5">
                          <a:effectLst/>
                        </a:rPr>
                        <a:t> </a:t>
                      </a:r>
                      <a:r>
                        <a:rPr lang="en-US" sz="1200" kern="100" spc="-5">
                          <a:effectLst/>
                        </a:rPr>
                        <a:t>phishing</a:t>
                      </a:r>
                      <a:r>
                        <a:rPr lang="en-US" sz="1200" kern="100" spc="-10">
                          <a:effectLst/>
                        </a:rPr>
                        <a:t> </a:t>
                      </a:r>
                      <a:r>
                        <a:rPr lang="en-US" sz="1200" kern="100">
                          <a:effectLst/>
                        </a:rPr>
                        <a:t>web</a:t>
                      </a:r>
                      <a:r>
                        <a:rPr lang="en-US" sz="1200" kern="100" spc="-55">
                          <a:effectLst/>
                        </a:rPr>
                        <a:t> </a:t>
                      </a:r>
                      <a:r>
                        <a:rPr lang="en-US" sz="1200" kern="100">
                          <a:effectLst/>
                        </a:rPr>
                        <a:t>pages.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87630" marR="24765" algn="just">
                        <a:lnSpc>
                          <a:spcPct val="107000"/>
                        </a:lnSpc>
                        <a:spcAft>
                          <a:spcPts val="0"/>
                        </a:spcAft>
                        <a:tabLst>
                          <a:tab pos="828675" algn="l"/>
                        </a:tabLst>
                      </a:pPr>
                      <a:r>
                        <a:rPr lang="en-US" sz="1200" kern="100" dirty="0">
                          <a:effectLst/>
                        </a:rPr>
                        <a:t>This</a:t>
                      </a:r>
                      <a:r>
                        <a:rPr lang="en-US" sz="1200" kern="100" spc="5" dirty="0">
                          <a:effectLst/>
                        </a:rPr>
                        <a:t> </a:t>
                      </a:r>
                      <a:r>
                        <a:rPr lang="en-US" sz="1200" kern="100" dirty="0">
                          <a:effectLst/>
                        </a:rPr>
                        <a:t>project</a:t>
                      </a:r>
                      <a:r>
                        <a:rPr lang="en-US" sz="1200" kern="100" spc="5" dirty="0">
                          <a:effectLst/>
                        </a:rPr>
                        <a:t> </a:t>
                      </a:r>
                      <a:r>
                        <a:rPr lang="en-US" sz="1200" kern="100" dirty="0">
                          <a:effectLst/>
                        </a:rPr>
                        <a:t>is</a:t>
                      </a:r>
                      <a:r>
                        <a:rPr lang="en-US" sz="1200" kern="100" spc="5" dirty="0">
                          <a:effectLst/>
                        </a:rPr>
                        <a:t> </a:t>
                      </a:r>
                      <a:r>
                        <a:rPr lang="en-US" sz="1200" kern="100" dirty="0">
                          <a:effectLst/>
                        </a:rPr>
                        <a:t>not</a:t>
                      </a:r>
                      <a:r>
                        <a:rPr lang="en-US" sz="1200" kern="100" spc="5" dirty="0">
                          <a:effectLst/>
                        </a:rPr>
                        <a:t> </a:t>
                      </a:r>
                      <a:r>
                        <a:rPr lang="en-US" sz="1200" kern="100" dirty="0">
                          <a:effectLst/>
                        </a:rPr>
                        <a:t>a</a:t>
                      </a:r>
                      <a:r>
                        <a:rPr lang="en-US" sz="1200" kern="100" spc="-210" dirty="0">
                          <a:effectLst/>
                        </a:rPr>
                        <a:t> </a:t>
                      </a:r>
                      <a:r>
                        <a:rPr lang="en-US" sz="1200" kern="100" dirty="0">
                          <a:effectLst/>
                        </a:rPr>
                        <a:t>scalable</a:t>
                      </a:r>
                      <a:r>
                        <a:rPr lang="en-US" sz="1200" kern="100" spc="5" dirty="0">
                          <a:effectLst/>
                        </a:rPr>
                        <a:t> </a:t>
                      </a:r>
                      <a:r>
                        <a:rPr lang="en-US" sz="1200" kern="100" dirty="0">
                          <a:effectLst/>
                        </a:rPr>
                        <a:t>for</a:t>
                      </a:r>
                      <a:r>
                        <a:rPr lang="en-US" sz="1200" kern="100" spc="5" dirty="0">
                          <a:effectLst/>
                        </a:rPr>
                        <a:t> </a:t>
                      </a:r>
                      <a:r>
                        <a:rPr lang="en-US" sz="1200" kern="100" dirty="0">
                          <a:effectLst/>
                        </a:rPr>
                        <a:t>web</a:t>
                      </a:r>
                      <a:r>
                        <a:rPr lang="en-US" sz="1200" kern="100" spc="5" dirty="0">
                          <a:effectLst/>
                        </a:rPr>
                        <a:t> </a:t>
                      </a:r>
                      <a:r>
                        <a:rPr lang="en-US" sz="1200" kern="100" dirty="0">
                          <a:effectLst/>
                        </a:rPr>
                        <a:t>service as it does not</a:t>
                      </a:r>
                      <a:r>
                        <a:rPr lang="en-US" sz="1200" kern="100" spc="5" dirty="0">
                          <a:effectLst/>
                        </a:rPr>
                        <a:t> </a:t>
                      </a:r>
                      <a:r>
                        <a:rPr lang="en-US" sz="1200" kern="100" dirty="0">
                          <a:effectLst/>
                        </a:rPr>
                        <a:t>support	online</a:t>
                      </a:r>
                      <a:r>
                        <a:rPr lang="en-US" sz="1200" kern="100" spc="-215" dirty="0">
                          <a:effectLst/>
                        </a:rPr>
                        <a:t> </a:t>
                      </a:r>
                      <a:r>
                        <a:rPr lang="en-US" sz="1200" kern="100" dirty="0">
                          <a:effectLst/>
                        </a:rPr>
                        <a:t>learning.</a:t>
                      </a:r>
                      <a:endParaRPr lang="en-IN" sz="1200" kern="100" dirty="0">
                        <a:effectLst/>
                      </a:endParaRPr>
                    </a:p>
                    <a:p>
                      <a:pPr marL="87630" marR="21590" algn="just">
                        <a:lnSpc>
                          <a:spcPct val="107000"/>
                        </a:lnSpc>
                        <a:spcAft>
                          <a:spcPts val="0"/>
                        </a:spcAft>
                      </a:pPr>
                      <a:r>
                        <a:rPr lang="en-US" sz="1200" kern="100" dirty="0">
                          <a:effectLst/>
                        </a:rPr>
                        <a:t>The chances of getting</a:t>
                      </a:r>
                      <a:r>
                        <a:rPr lang="en-US" sz="1200" kern="100" spc="-210" dirty="0">
                          <a:effectLst/>
                        </a:rPr>
                        <a:t> </a:t>
                      </a:r>
                      <a:r>
                        <a:rPr lang="en-US" sz="1200" kern="100" dirty="0">
                          <a:effectLst/>
                        </a:rPr>
                        <a:t>attacked</a:t>
                      </a:r>
                      <a:r>
                        <a:rPr lang="en-US" sz="1200" kern="100" spc="5" dirty="0">
                          <a:effectLst/>
                        </a:rPr>
                        <a:t> </a:t>
                      </a:r>
                      <a:r>
                        <a:rPr lang="en-US" sz="1200" kern="100" dirty="0">
                          <a:effectLst/>
                        </a:rPr>
                        <a:t>by</a:t>
                      </a:r>
                      <a:r>
                        <a:rPr lang="en-US" sz="1200" kern="100" spc="5" dirty="0">
                          <a:effectLst/>
                        </a:rPr>
                        <a:t> </a:t>
                      </a:r>
                      <a:r>
                        <a:rPr lang="en-US" sz="1200" kern="100" dirty="0">
                          <a:effectLst/>
                        </a:rPr>
                        <a:t>the</a:t>
                      </a:r>
                      <a:r>
                        <a:rPr lang="en-US" sz="1200" kern="100" spc="-210" dirty="0">
                          <a:effectLst/>
                        </a:rPr>
                        <a:t> </a:t>
                      </a:r>
                      <a:r>
                        <a:rPr lang="en-US" sz="1200" kern="100" dirty="0">
                          <a:effectLst/>
                        </a:rPr>
                        <a:t>phishers</a:t>
                      </a:r>
                      <a:r>
                        <a:rPr lang="en-US" sz="1200" kern="100" spc="-35" dirty="0">
                          <a:effectLst/>
                        </a:rPr>
                        <a:t> </a:t>
                      </a:r>
                      <a:r>
                        <a:rPr lang="en-US" sz="1200" kern="100" dirty="0">
                          <a:effectLst/>
                        </a:rPr>
                        <a:t>is</a:t>
                      </a:r>
                      <a:r>
                        <a:rPr lang="en-US" sz="1200" kern="100" spc="-25" dirty="0">
                          <a:effectLst/>
                        </a:rPr>
                        <a:t> </a:t>
                      </a:r>
                      <a:r>
                        <a:rPr lang="en-US" sz="1200" kern="100" dirty="0">
                          <a:effectLst/>
                        </a:rPr>
                        <a:t>high.</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95519022"/>
                  </a:ext>
                </a:extLst>
              </a:tr>
            </a:tbl>
          </a:graphicData>
        </a:graphic>
      </p:graphicFrame>
    </p:spTree>
    <p:extLst>
      <p:ext uri="{BB962C8B-B14F-4D97-AF65-F5344CB8AC3E}">
        <p14:creationId xmlns:p14="http://schemas.microsoft.com/office/powerpoint/2010/main" val="1388856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557EB-3EAF-1F2C-2791-35FB74E04660}"/>
              </a:ext>
            </a:extLst>
          </p:cNvPr>
          <p:cNvSpPr/>
          <p:nvPr/>
        </p:nvSpPr>
        <p:spPr>
          <a:xfrm>
            <a:off x="593218" y="704216"/>
            <a:ext cx="11005566" cy="5590425"/>
          </a:xfrm>
          <a:prstGeom prst="rect">
            <a:avLst/>
          </a:prstGeom>
          <a:solidFill>
            <a:srgbClr val="021B5C">
              <a:alpha val="7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F0A2B2A-6A3F-2482-4C7E-3FCE18C96921}"/>
              </a:ext>
            </a:extLst>
          </p:cNvPr>
          <p:cNvPicPr>
            <a:picLocks noChangeAspect="1"/>
          </p:cNvPicPr>
          <p:nvPr/>
        </p:nvPicPr>
        <p:blipFill>
          <a:blip r:embed="rId2"/>
          <a:stretch>
            <a:fillRect/>
          </a:stretch>
        </p:blipFill>
        <p:spPr>
          <a:xfrm>
            <a:off x="10642807" y="0"/>
            <a:ext cx="1549190" cy="418195"/>
          </a:xfrm>
          <a:prstGeom prst="rect">
            <a:avLst/>
          </a:prstGeom>
        </p:spPr>
      </p:pic>
      <p:pic>
        <p:nvPicPr>
          <p:cNvPr id="9" name="Picture 8">
            <a:extLst>
              <a:ext uri="{FF2B5EF4-FFF2-40B4-BE49-F238E27FC236}">
                <a16:creationId xmlns:a16="http://schemas.microsoft.com/office/drawing/2014/main" id="{124626EE-3106-4BC3-0349-965489C87957}"/>
              </a:ext>
            </a:extLst>
          </p:cNvPr>
          <p:cNvPicPr>
            <a:picLocks noChangeAspect="1"/>
          </p:cNvPicPr>
          <p:nvPr/>
        </p:nvPicPr>
        <p:blipFill>
          <a:blip r:embed="rId3"/>
          <a:stretch>
            <a:fillRect/>
          </a:stretch>
        </p:blipFill>
        <p:spPr>
          <a:xfrm>
            <a:off x="-2" y="0"/>
            <a:ext cx="1901095" cy="364282"/>
          </a:xfrm>
          <a:prstGeom prst="rect">
            <a:avLst/>
          </a:prstGeom>
        </p:spPr>
      </p:pic>
      <p:sp>
        <p:nvSpPr>
          <p:cNvPr id="6" name="Title 1">
            <a:extLst>
              <a:ext uri="{FF2B5EF4-FFF2-40B4-BE49-F238E27FC236}">
                <a16:creationId xmlns:a16="http://schemas.microsoft.com/office/drawing/2014/main" id="{2ACDB003-413C-2684-77A5-1AA5BBCAF36E}"/>
              </a:ext>
            </a:extLst>
          </p:cNvPr>
          <p:cNvSpPr>
            <a:spLocks noGrp="1"/>
          </p:cNvSpPr>
          <p:nvPr>
            <p:ph type="title"/>
          </p:nvPr>
        </p:nvSpPr>
        <p:spPr>
          <a:xfrm>
            <a:off x="1526667" y="563358"/>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EXISTING SYSTEM</a:t>
            </a:r>
            <a:endParaRPr lang="en-US" dirty="0"/>
          </a:p>
        </p:txBody>
      </p:sp>
      <p:sp>
        <p:nvSpPr>
          <p:cNvPr id="7" name="Content Placeholder 2">
            <a:extLst>
              <a:ext uri="{FF2B5EF4-FFF2-40B4-BE49-F238E27FC236}">
                <a16:creationId xmlns:a16="http://schemas.microsoft.com/office/drawing/2014/main" id="{5207DCC3-8BAE-339E-9B47-732A1C587EEC}"/>
              </a:ext>
            </a:extLst>
          </p:cNvPr>
          <p:cNvSpPr txBox="1">
            <a:spLocks/>
          </p:cNvSpPr>
          <p:nvPr/>
        </p:nvSpPr>
        <p:spPr>
          <a:xfrm>
            <a:off x="717041" y="1378634"/>
            <a:ext cx="10722483" cy="4916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buClr>
                <a:schemeClr val="accent6"/>
              </a:buClr>
            </a:pPr>
            <a:r>
              <a:rPr lang="en-US" sz="2000" spc="0" dirty="0">
                <a:latin typeface="Segoe UI Light" panose="020B0502040204020203" pitchFamily="34" charset="0"/>
                <a:cs typeface="Segoe UI Light" panose="020B0502040204020203" pitchFamily="34" charset="0"/>
              </a:rPr>
              <a:t>An approach of phishing detection system to detect blacklisted URL also known as phishing websites, so that individual can be alerted while browsing or accessing a particular website. Therefore, it can be utilized for identification and authentication and become a legitimate tool to prevent an individual from getting tricked. The system fosters many features in comparison of other software. Its unique features such as capturing blacklisted URL’s from the browser directly to verify the validity of the website, notifying user on blacklisted websites while they are trying to access through popup, and also notifying through email. This system will assist user to be alert when they are trying to access a blacklisted website.</a:t>
            </a:r>
          </a:p>
        </p:txBody>
      </p:sp>
    </p:spTree>
    <p:extLst>
      <p:ext uri="{BB962C8B-B14F-4D97-AF65-F5344CB8AC3E}">
        <p14:creationId xmlns:p14="http://schemas.microsoft.com/office/powerpoint/2010/main" val="615462562"/>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230e9df3-be65-4c73-a93b-d1236ebd677e"/>
    <ds:schemaRef ds:uri="71af3243-3dd4-4a8d-8c0d-dd76da1f02a5"/>
    <ds:schemaRef ds:uri="http://www.w3.org/XML/1998/namespace"/>
    <ds:schemaRef ds:uri="http://purl.org/dc/terms/"/>
    <ds:schemaRef ds:uri="16c05727-aa75-4e4a-9b5f-8a80a1165891"/>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Scientific findings presentation</Template>
  <TotalTime>0</TotalTime>
  <Words>2265</Words>
  <Application>Microsoft Office PowerPoint</Application>
  <PresentationFormat>Widescreen</PresentationFormat>
  <Paragraphs>156</Paragraphs>
  <Slides>40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Arial</vt:lpstr>
      <vt:lpstr>Arial Nova</vt:lpstr>
      <vt:lpstr>Biome</vt:lpstr>
      <vt:lpstr>Biome Light</vt:lpstr>
      <vt:lpstr>Calibri</vt:lpstr>
      <vt:lpstr>Courier New</vt:lpstr>
      <vt:lpstr>Segoe UI</vt:lpstr>
      <vt:lpstr>Segoe UI Black</vt:lpstr>
      <vt:lpstr>Segoe UI Light</vt:lpstr>
      <vt:lpstr>Times New Roman</vt:lpstr>
      <vt:lpstr>Tw Cen MT</vt:lpstr>
      <vt:lpstr>Office Theme</vt:lpstr>
      <vt:lpstr>ONLINE PHISHING URL DETECTION USING MACHINE LEARNING TECHNIQUES AND FLASK FRAMEWORK</vt:lpstr>
      <vt:lpstr>BATCH – 13 1.   Poojitha Kavuri (20NN1A1225) 2.  Deekshitha Jonnakuti (20NN1A1220) 3.  Sakala Ramyasri (20NN1A1255) 4.  Shaik Apsana (20NN1A1256) GUIDE Mrs. P. Sandhya Krishna</vt:lpstr>
      <vt:lpstr>CONTENTS</vt:lpstr>
      <vt:lpstr>ABSTRACT</vt:lpstr>
      <vt:lpstr>INTRODUCTION</vt:lpstr>
      <vt:lpstr>INTRODUCTION</vt:lpstr>
      <vt:lpstr>LITERATURE SURVEY</vt:lpstr>
      <vt:lpstr>LITERATURE SURVEY</vt:lpstr>
      <vt:lpstr>EXISTING SYSTEM</vt:lpstr>
      <vt:lpstr>DRAWBACKS OF EXISTING SYSTEM</vt:lpstr>
      <vt:lpstr>REQUIREMENT SPECIFICATION</vt:lpstr>
      <vt:lpstr>PROPOSED SYSTEM</vt:lpstr>
      <vt:lpstr>GRADIENT BOOST CLASSIFIER</vt:lpstr>
      <vt:lpstr>ALGORITHM</vt:lpstr>
      <vt:lpstr>GRADIENT BOOST CLASSIFIER</vt:lpstr>
      <vt:lpstr>DATASET DESCRIPTION</vt:lpstr>
      <vt:lpstr>ADVANTAGES OF PROPOSED SYSTEM</vt:lpstr>
      <vt:lpstr>DESIGNING</vt:lpstr>
      <vt:lpstr>DESIGNING</vt:lpstr>
      <vt:lpstr>FEATURE SELECTION</vt:lpstr>
      <vt:lpstr>FEATURE SELECTION</vt:lpstr>
      <vt:lpstr>USECASE DIAGRAM</vt:lpstr>
      <vt:lpstr>CLASS DIAGRAM</vt:lpstr>
      <vt:lpstr>SEQUENCE DIAGRAM</vt:lpstr>
      <vt:lpstr>ACTIVITY DIAGRAM</vt:lpstr>
      <vt:lpstr>DEPLOYMENT DIAGRAM</vt:lpstr>
      <vt:lpstr>IMPLEMENTATION</vt:lpstr>
      <vt:lpstr>IMPLEMENTATION</vt:lpstr>
      <vt:lpstr>IMPLEMENTATION</vt:lpstr>
      <vt:lpstr>IMPLEMENTATION</vt:lpstr>
      <vt:lpstr>IMPLEMENTATION</vt:lpstr>
      <vt:lpstr>IMPLEMENTATION</vt:lpstr>
      <vt:lpstr>IMPLEMENTATION</vt:lpstr>
      <vt:lpstr>IMPLEMENTATION</vt:lpstr>
      <vt:lpstr>IMPLEMENTATION</vt:lpstr>
      <vt:lpstr>EXECUTION</vt:lpstr>
      <vt:lpstr>EXECUTION</vt:lpstr>
      <vt:lpstr>EXECUTION</vt:lpstr>
      <vt:lpstr>EXECUTION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PHISHING URL DETECTION USING MACHINE LEARNING ALGORITHMS AND FLASK</dc:title>
  <dc:creator>POOJITHA KAVURI</dc:creator>
  <cp:lastModifiedBy>narendra kumar</cp:lastModifiedBy>
  <cp:revision>16</cp:revision>
  <dcterms:created xsi:type="dcterms:W3CDTF">2024-02-01T16:28:46Z</dcterms:created>
  <dcterms:modified xsi:type="dcterms:W3CDTF">2024-05-21T17:20:07Z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